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1"/>
    <p:sldMasterId id="2147483685" r:id="rId2"/>
    <p:sldMasterId id="2147483690" r:id="rId3"/>
  </p:sldMasterIdLst>
  <p:notesMasterIdLst>
    <p:notesMasterId r:id="rId49"/>
  </p:notesMasterIdLst>
  <p:sldIdLst>
    <p:sldId id="397" r:id="rId4"/>
    <p:sldId id="399" r:id="rId5"/>
    <p:sldId id="471"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 id="47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73" r:id="rId45"/>
    <p:sldId id="466" r:id="rId46"/>
    <p:sldId id="400" r:id="rId47"/>
    <p:sldId id="401" r:id="rId4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37" autoAdjust="0"/>
  </p:normalViewPr>
  <p:slideViewPr>
    <p:cSldViewPr>
      <p:cViewPr varScale="1">
        <p:scale>
          <a:sx n="64" d="100"/>
          <a:sy n="64" d="100"/>
        </p:scale>
        <p:origin x="60" y="696"/>
      </p:cViewPr>
      <p:guideLst>
        <p:guide orient="horz" pos="2160"/>
        <p:guide pos="2880"/>
      </p:guideLst>
    </p:cSldViewPr>
  </p:slideViewPr>
  <p:outlineViewPr>
    <p:cViewPr>
      <p:scale>
        <a:sx n="33" d="100"/>
        <a:sy n="33" d="100"/>
      </p:scale>
      <p:origin x="0" y="-2956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5" d="100"/>
          <a:sy n="55" d="100"/>
        </p:scale>
        <p:origin x="2880"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indent="0" algn="l" rtl="0">
              <a:lnSpc>
                <a:spcPct val="117999"/>
              </a:lnSpc>
              <a:spcBef>
                <a:spcPts val="0"/>
              </a:spcBef>
              <a:defRPr sz="2200" b="0" i="0" u="none" strike="noStrike" cap="none" baseline="0">
                <a:latin typeface="Helvetica Neue"/>
                <a:ea typeface="Helvetica Neue"/>
                <a:cs typeface="Helvetica Neue"/>
                <a:sym typeface="Helvetica Neue"/>
              </a:defRPr>
            </a:lvl1pPr>
            <a:lvl2pPr marL="0" marR="0" indent="228600" algn="l" rtl="0">
              <a:lnSpc>
                <a:spcPct val="117999"/>
              </a:lnSpc>
              <a:spcBef>
                <a:spcPts val="0"/>
              </a:spcBef>
              <a:defRPr sz="2200" b="0" i="0" u="none" strike="noStrike" cap="none" baseline="0">
                <a:latin typeface="Helvetica Neue"/>
                <a:ea typeface="Helvetica Neue"/>
                <a:cs typeface="Helvetica Neue"/>
                <a:sym typeface="Helvetica Neue"/>
              </a:defRPr>
            </a:lvl2pPr>
            <a:lvl3pPr marL="0" marR="0" indent="457200" algn="l" rtl="0">
              <a:lnSpc>
                <a:spcPct val="117999"/>
              </a:lnSpc>
              <a:spcBef>
                <a:spcPts val="0"/>
              </a:spcBef>
              <a:defRPr sz="2200" b="0" i="0" u="none" strike="noStrike" cap="none" baseline="0">
                <a:latin typeface="Helvetica Neue"/>
                <a:ea typeface="Helvetica Neue"/>
                <a:cs typeface="Helvetica Neue"/>
                <a:sym typeface="Helvetica Neue"/>
              </a:defRPr>
            </a:lvl3pPr>
            <a:lvl4pPr marL="0" marR="0" indent="685800" algn="l" rtl="0">
              <a:lnSpc>
                <a:spcPct val="117999"/>
              </a:lnSpc>
              <a:spcBef>
                <a:spcPts val="0"/>
              </a:spcBef>
              <a:defRPr sz="2200" b="0" i="0" u="none" strike="noStrike" cap="none" baseline="0">
                <a:latin typeface="Helvetica Neue"/>
                <a:ea typeface="Helvetica Neue"/>
                <a:cs typeface="Helvetica Neue"/>
                <a:sym typeface="Helvetica Neue"/>
              </a:defRPr>
            </a:lvl4pPr>
            <a:lvl5pPr marL="0" marR="0" indent="914400" algn="l" rtl="0">
              <a:lnSpc>
                <a:spcPct val="117999"/>
              </a:lnSpc>
              <a:spcBef>
                <a:spcPts val="0"/>
              </a:spcBef>
              <a:defRPr sz="2200" b="0" i="0" u="none" strike="noStrike" cap="none" baseline="0">
                <a:latin typeface="Helvetica Neue"/>
                <a:ea typeface="Helvetica Neue"/>
                <a:cs typeface="Helvetica Neue"/>
                <a:sym typeface="Helvetica Neue"/>
              </a:defRPr>
            </a:lvl5pPr>
            <a:lvl6pPr marL="0" marR="0" indent="1143000" algn="l" rtl="0">
              <a:lnSpc>
                <a:spcPct val="117999"/>
              </a:lnSpc>
              <a:spcBef>
                <a:spcPts val="0"/>
              </a:spcBef>
              <a:defRPr sz="2200" b="0" i="0" u="none" strike="noStrike" cap="none" baseline="0">
                <a:latin typeface="Helvetica Neue"/>
                <a:ea typeface="Helvetica Neue"/>
                <a:cs typeface="Helvetica Neue"/>
                <a:sym typeface="Helvetica Neue"/>
              </a:defRPr>
            </a:lvl6pPr>
            <a:lvl7pPr marL="0" marR="0" indent="1371600" algn="l" rtl="0">
              <a:lnSpc>
                <a:spcPct val="117999"/>
              </a:lnSpc>
              <a:spcBef>
                <a:spcPts val="0"/>
              </a:spcBef>
              <a:defRPr sz="2200" b="0" i="0" u="none" strike="noStrike" cap="none" baseline="0">
                <a:latin typeface="Helvetica Neue"/>
                <a:ea typeface="Helvetica Neue"/>
                <a:cs typeface="Helvetica Neue"/>
                <a:sym typeface="Helvetica Neue"/>
              </a:defRPr>
            </a:lvl7pPr>
            <a:lvl8pPr marL="0" marR="0" indent="1600200" algn="l" rtl="0">
              <a:lnSpc>
                <a:spcPct val="117999"/>
              </a:lnSpc>
              <a:spcBef>
                <a:spcPts val="0"/>
              </a:spcBef>
              <a:defRPr sz="2200" b="0" i="0" u="none" strike="noStrike" cap="none" baseline="0">
                <a:latin typeface="Helvetica Neue"/>
                <a:ea typeface="Helvetica Neue"/>
                <a:cs typeface="Helvetica Neue"/>
                <a:sym typeface="Helvetica Neue"/>
              </a:defRPr>
            </a:lvl8pPr>
            <a:lvl9pPr marL="0" marR="0" indent="1828800" algn="l" rtl="0">
              <a:lnSpc>
                <a:spcPct val="117999"/>
              </a:lnSpc>
              <a:spcBef>
                <a:spcPts val="0"/>
              </a:spcBef>
              <a:defRPr sz="2200" b="0" i="0" u="none" strike="noStrike" cap="none" baseline="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1325118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3177" tIns="46589" rIns="93177" bIns="46589"/>
          <a:lstStyle/>
          <a:p>
            <a:fld id="{11B57C59-58A4-4E98-81FA-4F0ECAF1FF25}" type="slidenum">
              <a:rPr lang="en-US" smtClean="0"/>
              <a:t>10</a:t>
            </a:fld>
            <a:endParaRPr lang="en-US" dirty="0"/>
          </a:p>
        </p:txBody>
      </p:sp>
    </p:spTree>
    <p:extLst>
      <p:ext uri="{BB962C8B-B14F-4D97-AF65-F5344CB8AC3E}">
        <p14:creationId xmlns:p14="http://schemas.microsoft.com/office/powerpoint/2010/main" val="341695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4002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1011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2675" dirty="0"/>
          </a:p>
        </p:txBody>
      </p:sp>
    </p:spTree>
    <p:extLst>
      <p:ext uri="{BB962C8B-B14F-4D97-AF65-F5344CB8AC3E}">
        <p14:creationId xmlns:p14="http://schemas.microsoft.com/office/powerpoint/2010/main" val="4042257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28" dirty="0"/>
          </a:p>
        </p:txBody>
      </p:sp>
    </p:spTree>
    <p:extLst>
      <p:ext uri="{BB962C8B-B14F-4D97-AF65-F5344CB8AC3E}">
        <p14:creationId xmlns:p14="http://schemas.microsoft.com/office/powerpoint/2010/main" val="107783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28" dirty="0"/>
          </a:p>
        </p:txBody>
      </p:sp>
    </p:spTree>
    <p:extLst>
      <p:ext uri="{BB962C8B-B14F-4D97-AF65-F5344CB8AC3E}">
        <p14:creationId xmlns:p14="http://schemas.microsoft.com/office/powerpoint/2010/main" val="139811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3177" tIns="46589" rIns="93177" bIns="46589"/>
          <a:lstStyle/>
          <a:p>
            <a:fld id="{11B57C59-58A4-4E98-81FA-4F0ECAF1FF25}" type="slidenum">
              <a:rPr lang="en-US" smtClean="0"/>
              <a:t>11</a:t>
            </a:fld>
            <a:endParaRPr lang="en-US" dirty="0"/>
          </a:p>
        </p:txBody>
      </p:sp>
    </p:spTree>
    <p:extLst>
      <p:ext uri="{BB962C8B-B14F-4D97-AF65-F5344CB8AC3E}">
        <p14:creationId xmlns:p14="http://schemas.microsoft.com/office/powerpoint/2010/main" val="346138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41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256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315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60" dirty="0"/>
          </a:p>
        </p:txBody>
      </p:sp>
    </p:spTree>
    <p:extLst>
      <p:ext uri="{BB962C8B-B14F-4D97-AF65-F5344CB8AC3E}">
        <p14:creationId xmlns:p14="http://schemas.microsoft.com/office/powerpoint/2010/main" val="262890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170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1187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3757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58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E5A84690-7948-4FCF-8F32-886159AED224}" type="datetimeFigureOut">
              <a:rPr lang="en-US" sz="1800" kern="1200" smtClean="0">
                <a:solidFill>
                  <a:prstClr val="black"/>
                </a:solidFill>
                <a:latin typeface="Calibri"/>
                <a:ea typeface="+mn-ea"/>
                <a:cs typeface="+mn-cs"/>
              </a:rPr>
              <a:pPr/>
              <a:t>7/6/2016</a:t>
            </a:fld>
            <a:endParaRPr lang="en-US" sz="1800" kern="1200">
              <a:solidFill>
                <a:prstClr val="black"/>
              </a:solidFill>
              <a:latin typeface="Calibri"/>
              <a:ea typeface="+mn-ea"/>
              <a:cs typeface="+mn-cs"/>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sz="1800" kern="1200">
              <a:solidFill>
                <a:prstClr val="black"/>
              </a:solidFill>
              <a:latin typeface="Calibri"/>
              <a:ea typeface="+mn-ea"/>
              <a:cs typeface="+mn-cs"/>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5EA9DAAB-961A-48B8-B535-556ADC9E38F6}" type="slidenum">
              <a:rPr lang="en-US" sz="1800" kern="1200" smtClean="0">
                <a:solidFill>
                  <a:prstClr val="black"/>
                </a:solidFill>
                <a:latin typeface="Calibri"/>
                <a:ea typeface="+mn-ea"/>
                <a:cs typeface="+mn-cs"/>
              </a:rPr>
              <a:pPr/>
              <a:t>‹#›</a:t>
            </a:fld>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67001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ECAB2CD-BAEF-1244-B6B7-C4980EB71973}" type="datetimeFigureOut">
              <a:rPr lang="en-US" sz="1800" kern="1200" smtClean="0">
                <a:solidFill>
                  <a:prstClr val="black"/>
                </a:solidFill>
                <a:latin typeface="Calibri"/>
                <a:ea typeface="+mn-ea"/>
                <a:cs typeface="+mn-cs"/>
              </a:rPr>
              <a:pPr/>
              <a:t>7/6/2016</a:t>
            </a:fld>
            <a:endParaRPr lang="en-US" sz="180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8D85A566-975A-A943-A0BC-3B7FEC08EA28}"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val="702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3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5A84690-7948-4FCF-8F32-886159AED224}" type="datetimeFigureOut">
              <a:rPr lang="en-US" sz="1800" kern="1200" smtClean="0">
                <a:solidFill>
                  <a:prstClr val="black"/>
                </a:solidFill>
                <a:latin typeface="Calibri"/>
                <a:ea typeface="+mn-ea"/>
                <a:cs typeface="+mn-cs"/>
              </a:rPr>
              <a:pPr/>
              <a:t>7/6/2016</a:t>
            </a:fld>
            <a:endParaRPr lang="en-US"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5EA9DAAB-961A-48B8-B535-556ADC9E38F6}" type="slidenum">
              <a:rPr lang="en-US" sz="1800" kern="1200" smtClean="0">
                <a:solidFill>
                  <a:prstClr val="black"/>
                </a:solidFill>
                <a:latin typeface="Calibri"/>
                <a:ea typeface="+mn-ea"/>
                <a:cs typeface="+mn-cs"/>
              </a:rPr>
              <a:pPr/>
              <a:t>‹#›</a:t>
            </a:fld>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3749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774825"/>
            <a:ext cx="8229600" cy="4625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628E1DA0-5D07-4383-BC61-650BB29B054A}" type="datetimeFigureOut">
              <a:rPr lang="en-US" sz="1800" kern="1200">
                <a:solidFill>
                  <a:prstClr val="black">
                    <a:tint val="95000"/>
                  </a:prstClr>
                </a:solidFill>
                <a:latin typeface="Calibri"/>
                <a:ea typeface="+mn-ea"/>
                <a:cs typeface="+mn-cs"/>
              </a:rPr>
              <a:pPr>
                <a:defRPr/>
              </a:pPr>
              <a:t>7/6/2016</a:t>
            </a:fld>
            <a:endParaRPr lang="en-US" sz="1800" kern="1200" dirty="0">
              <a:solidFill>
                <a:prstClr val="black">
                  <a:tint val="95000"/>
                </a:prstClr>
              </a:solidFill>
              <a:latin typeface="Calibri"/>
              <a:ea typeface="+mn-ea"/>
              <a:cs typeface="+mn-cs"/>
            </a:endParaRPr>
          </a:p>
        </p:txBody>
      </p:sp>
      <p:sp>
        <p:nvSpPr>
          <p:cNvPr id="5" name="Footer Placeholder 4"/>
          <p:cNvSpPr>
            <a:spLocks noGrp="1"/>
          </p:cNvSpPr>
          <p:nvPr>
            <p:ph type="ftr" sz="quarter" idx="11"/>
          </p:nvPr>
        </p:nvSpPr>
        <p:spPr>
          <a:xfrm>
            <a:off x="2640014" y="6477000"/>
            <a:ext cx="5508625" cy="274638"/>
          </a:xfrm>
          <a:prstGeom prst="rect">
            <a:avLst/>
          </a:prstGeom>
        </p:spPr>
        <p:txBody>
          <a:bodyPr/>
          <a:lstStyle>
            <a:lvl1pPr>
              <a:defRPr/>
            </a:lvl1pPr>
          </a:lstStyle>
          <a:p>
            <a:pPr>
              <a:defRPr/>
            </a:pPr>
            <a:endParaRPr lang="en-US" sz="1800" kern="1200" dirty="0">
              <a:solidFill>
                <a:prstClr val="black">
                  <a:tint val="95000"/>
                </a:prstClr>
              </a:solidFill>
              <a:latin typeface="Calibri"/>
              <a:ea typeface="+mn-ea"/>
              <a:cs typeface="+mn-cs"/>
            </a:endParaRPr>
          </a:p>
        </p:txBody>
      </p:sp>
      <p:sp>
        <p:nvSpPr>
          <p:cNvPr id="6" name="Slide Number Placeholder 5"/>
          <p:cNvSpPr>
            <a:spLocks noGrp="1"/>
          </p:cNvSpPr>
          <p:nvPr>
            <p:ph type="sldNum" sz="quarter" idx="12"/>
          </p:nvPr>
        </p:nvSpPr>
        <p:spPr>
          <a:xfrm>
            <a:off x="8204201" y="6477000"/>
            <a:ext cx="733425" cy="274638"/>
          </a:xfrm>
          <a:prstGeom prst="rect">
            <a:avLst/>
          </a:prstGeom>
        </p:spPr>
        <p:txBody>
          <a:bodyPr/>
          <a:lstStyle>
            <a:lvl1pPr>
              <a:defRPr/>
            </a:lvl1pPr>
          </a:lstStyle>
          <a:p>
            <a:pPr>
              <a:defRPr/>
            </a:pPr>
            <a:fld id="{DE8BC8E8-D457-45B9-B428-CDD7016F1B00}" type="slidenum">
              <a:rPr lang="en-US" sz="1800" kern="1200">
                <a:solidFill>
                  <a:prstClr val="black">
                    <a:tint val="95000"/>
                  </a:prstClr>
                </a:solidFill>
                <a:latin typeface="Calibri"/>
                <a:ea typeface="+mn-ea"/>
                <a:cs typeface="+mn-cs"/>
              </a:rPr>
              <a:pPr>
                <a:defRPr/>
              </a:pPr>
              <a:t>‹#›</a:t>
            </a:fld>
            <a:endParaRPr lang="en-US" sz="1800" kern="1200" dirty="0">
              <a:solidFill>
                <a:prstClr val="black">
                  <a:tint val="95000"/>
                </a:prstClr>
              </a:solidFill>
              <a:latin typeface="Calibri"/>
              <a:ea typeface="+mn-ea"/>
              <a:cs typeface="+mn-cs"/>
            </a:endParaRPr>
          </a:p>
        </p:txBody>
      </p:sp>
    </p:spTree>
    <p:extLst>
      <p:ext uri="{BB962C8B-B14F-4D97-AF65-F5344CB8AC3E}">
        <p14:creationId xmlns:p14="http://schemas.microsoft.com/office/powerpoint/2010/main" val="84128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6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5A84690-7948-4FCF-8F32-886159AED224}" type="datetimeFigureOut">
              <a:rPr lang="en-US" sz="1800" kern="1200" smtClean="0">
                <a:solidFill>
                  <a:prstClr val="black"/>
                </a:solidFill>
                <a:latin typeface="Calibri"/>
                <a:ea typeface="+mn-ea"/>
                <a:cs typeface="+mn-cs"/>
              </a:rPr>
              <a:pPr/>
              <a:t>7/6/2016</a:t>
            </a:fld>
            <a:endParaRPr lang="en-US"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5EA9DAAB-961A-48B8-B535-556ADC9E38F6}" type="slidenum">
              <a:rPr lang="en-US" sz="1800" kern="1200" smtClean="0">
                <a:solidFill>
                  <a:prstClr val="black"/>
                </a:solidFill>
                <a:latin typeface="Calibri"/>
                <a:ea typeface="+mn-ea"/>
                <a:cs typeface="+mn-cs"/>
              </a:rPr>
              <a:pPr/>
              <a:t>‹#›</a:t>
            </a:fld>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230173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E5A84690-7948-4FCF-8F32-886159AED224}" type="datetimeFigureOut">
              <a:rPr lang="en-US" sz="1800" kern="1200" smtClean="0">
                <a:solidFill>
                  <a:prstClr val="black"/>
                </a:solidFill>
                <a:latin typeface="Calibri"/>
                <a:ea typeface="+mn-ea"/>
                <a:cs typeface="+mn-cs"/>
              </a:rPr>
              <a:pPr/>
              <a:t>7/6/2016</a:t>
            </a:fld>
            <a:endParaRPr lang="en-US" sz="1800" kern="1200">
              <a:solidFill>
                <a:prstClr val="black"/>
              </a:solidFill>
              <a:latin typeface="Calibri"/>
              <a:ea typeface="+mn-ea"/>
              <a:cs typeface="+mn-cs"/>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sz="1800" kern="1200">
              <a:solidFill>
                <a:prstClr val="black"/>
              </a:solidFill>
              <a:latin typeface="Calibri"/>
              <a:ea typeface="+mn-ea"/>
              <a:cs typeface="+mn-cs"/>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5EA9DAAB-961A-48B8-B535-556ADC9E38F6}" type="slidenum">
              <a:rPr lang="en-US" sz="1800" kern="1200" smtClean="0">
                <a:solidFill>
                  <a:prstClr val="black"/>
                </a:solidFill>
                <a:latin typeface="Calibri"/>
                <a:ea typeface="+mn-ea"/>
                <a:cs typeface="+mn-cs"/>
              </a:rPr>
              <a:pPr/>
              <a:t>‹#›</a:t>
            </a:fld>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39366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ECAB2CD-BAEF-1244-B6B7-C4980EB71973}" type="datetimeFigureOut">
              <a:rPr lang="en-US" sz="1800" kern="1200" smtClean="0">
                <a:solidFill>
                  <a:prstClr val="black"/>
                </a:solidFill>
                <a:latin typeface="Calibri"/>
                <a:ea typeface="+mn-ea"/>
                <a:cs typeface="+mn-cs"/>
              </a:rPr>
              <a:pPr/>
              <a:t>7/6/2016</a:t>
            </a:fld>
            <a:endParaRPr lang="en-US" sz="180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8D85A566-975A-A943-A0BC-3B7FEC08EA28}"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val="140602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15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5A84690-7948-4FCF-8F32-886159AED224}" type="datetimeFigureOut">
              <a:rPr lang="en-US" sz="1800" kern="1200" smtClean="0">
                <a:solidFill>
                  <a:prstClr val="black"/>
                </a:solidFill>
                <a:latin typeface="Calibri"/>
                <a:ea typeface="+mn-ea"/>
                <a:cs typeface="+mn-cs"/>
              </a:rPr>
              <a:pPr/>
              <a:t>7/6/2016</a:t>
            </a:fld>
            <a:endParaRPr lang="en-US"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5EA9DAAB-961A-48B8-B535-556ADC9E38F6}" type="slidenum">
              <a:rPr lang="en-US" sz="1800" kern="1200" smtClean="0">
                <a:solidFill>
                  <a:prstClr val="black"/>
                </a:solidFill>
                <a:latin typeface="Calibri"/>
                <a:ea typeface="+mn-ea"/>
                <a:cs typeface="+mn-cs"/>
              </a:rPr>
              <a:pPr/>
              <a:t>‹#›</a:t>
            </a:fld>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3099915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PPT.Divider_P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9" y="0"/>
            <a:ext cx="9305841" cy="7010400"/>
          </a:xfrm>
          <a:prstGeom prst="rect">
            <a:avLst/>
          </a:prstGeom>
        </p:spPr>
      </p:pic>
    </p:spTree>
    <p:extLst>
      <p:ext uri="{BB962C8B-B14F-4D97-AF65-F5344CB8AC3E}">
        <p14:creationId xmlns:p14="http://schemas.microsoft.com/office/powerpoint/2010/main" val="8791199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kern="1200">
              <a:solidFill>
                <a:prstClr val="white"/>
              </a:solidFill>
            </a:endParaRPr>
          </a:p>
        </p:txBody>
      </p:sp>
      <p:pic>
        <p:nvPicPr>
          <p:cNvPr id="5" name="Picture 4" descr="AMAC.Updated.InteriorAMAC.PPT2.jpg"/>
          <p:cNvPicPr>
            <a:picLocks/>
          </p:cNvPicPr>
          <p:nvPr/>
        </p:nvPicPr>
        <p:blipFill>
          <a:blip r:embed="rId6" cstate="email">
            <a:extLst>
              <a:ext uri="{28A0092B-C50C-407E-A947-70E740481C1C}">
                <a14:useLocalDpi xmlns:a14="http://schemas.microsoft.com/office/drawing/2010/main"/>
              </a:ext>
            </a:extLst>
          </a:blip>
          <a:stretch>
            <a:fillRect/>
          </a:stretch>
        </p:blipFill>
        <p:spPr>
          <a:xfrm>
            <a:off x="2" y="0"/>
            <a:ext cx="9145387" cy="1645920"/>
          </a:xfrm>
          <a:prstGeom prst="rect">
            <a:avLst/>
          </a:prstGeom>
        </p:spPr>
      </p:pic>
    </p:spTree>
    <p:extLst>
      <p:ext uri="{BB962C8B-B14F-4D97-AF65-F5344CB8AC3E}">
        <p14:creationId xmlns:p14="http://schemas.microsoft.com/office/powerpoint/2010/main" val="14460920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kern="1200">
              <a:solidFill>
                <a:prstClr val="white"/>
              </a:solidFill>
            </a:endParaRPr>
          </a:p>
        </p:txBody>
      </p:sp>
      <p:pic>
        <p:nvPicPr>
          <p:cNvPr id="5" name="Picture 4" descr="AMAC.Updated.InteriorAMAC.PPT2.jpg"/>
          <p:cNvPicPr>
            <a:picLocks/>
          </p:cNvPicPr>
          <p:nvPr/>
        </p:nvPicPr>
        <p:blipFill>
          <a:blip r:embed="rId7" cstate="email">
            <a:extLst>
              <a:ext uri="{28A0092B-C50C-407E-A947-70E740481C1C}">
                <a14:useLocalDpi xmlns:a14="http://schemas.microsoft.com/office/drawing/2010/main"/>
              </a:ext>
            </a:extLst>
          </a:blip>
          <a:stretch>
            <a:fillRect/>
          </a:stretch>
        </p:blipFill>
        <p:spPr>
          <a:xfrm>
            <a:off x="2" y="0"/>
            <a:ext cx="9145387" cy="1645920"/>
          </a:xfrm>
          <a:prstGeom prst="rect">
            <a:avLst/>
          </a:prstGeom>
        </p:spPr>
      </p:pic>
    </p:spTree>
    <p:extLst>
      <p:ext uri="{BB962C8B-B14F-4D97-AF65-F5344CB8AC3E}">
        <p14:creationId xmlns:p14="http://schemas.microsoft.com/office/powerpoint/2010/main" val="17702092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61607;https:/support.google.com/accessibility/android/answer/6151827?hl=en" TargetMode="External"/><Relationship Id="rId2" Type="http://schemas.openxmlformats.org/officeDocument/2006/relationships/hyperlink" Target="http://help.apple.com/iphone/9/en.lproj/iph3e2e2281.html"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support.google.com/accessibility/android/answer/6110948?hl=en&amp;ref_topic=3529932" TargetMode="External"/><Relationship Id="rId2" Type="http://schemas.openxmlformats.org/officeDocument/2006/relationships/hyperlink" Target="http://help.apple.com/iphone/9/en.lproj/iph6c494dc6.html"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bzuk_Co8miI&amp;feature=youtu.be" TargetMode="External"/><Relationship Id="rId3" Type="http://schemas.openxmlformats.org/officeDocument/2006/relationships/hyperlink" Target="http://webaim.org/articles/nvda/" TargetMode="External"/><Relationship Id="rId7" Type="http://schemas.openxmlformats.org/officeDocument/2006/relationships/hyperlink" Target="https://www.w3.org/WAI/perspectives/" TargetMode="External"/><Relationship Id="rId2" Type="http://schemas.openxmlformats.org/officeDocument/2006/relationships/hyperlink" Target="http://pauljadam.com/#/" TargetMode="External"/><Relationship Id="rId1" Type="http://schemas.openxmlformats.org/officeDocument/2006/relationships/slideLayout" Target="../slideLayouts/slideLayout11.xml"/><Relationship Id="rId6" Type="http://schemas.openxmlformats.org/officeDocument/2006/relationships/hyperlink" Target="http://webaim.org/resources/shortcuts/jaws" TargetMode="External"/><Relationship Id="rId5" Type="http://schemas.openxmlformats.org/officeDocument/2006/relationships/hyperlink" Target="http://webaim.org/articles/jaws/" TargetMode="External"/><Relationship Id="rId4" Type="http://schemas.openxmlformats.org/officeDocument/2006/relationships/hyperlink" Target="http://webaim.org/resources/shortcuts/nvda"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w3.org/WAI/users/involving#why" TargetMode="External"/><Relationship Id="rId2" Type="http://schemas.openxmlformats.org/officeDocument/2006/relationships/hyperlink" Target="http://www.w3.org/WAI/eval/users.html" TargetMode="External"/><Relationship Id="rId1" Type="http://schemas.openxmlformats.org/officeDocument/2006/relationships/slideLayout" Target="../slideLayouts/slideLayout11.xml"/><Relationship Id="rId4" Type="http://schemas.openxmlformats.org/officeDocument/2006/relationships/hyperlink" Target="http://www.w3.org/WAI/users/involvin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www.w3.org/WAI/users/involving#why" TargetMode="External"/><Relationship Id="rId7" Type="http://schemas.openxmlformats.org/officeDocument/2006/relationships/hyperlink" Target="http://www.w3.org/WAI/IG/#mailinglist" TargetMode="External"/><Relationship Id="rId2" Type="http://schemas.openxmlformats.org/officeDocument/2006/relationships/hyperlink" Target="http://www.w3.org/WAI/eval/users.html" TargetMode="External"/><Relationship Id="rId1" Type="http://schemas.openxmlformats.org/officeDocument/2006/relationships/slideLayout" Target="../slideLayouts/slideLayout11.xml"/><Relationship Id="rId6" Type="http://schemas.openxmlformats.org/officeDocument/2006/relationships/hyperlink" Target="http://www.w3.org/WAI/intro/people-use-web/diversity" TargetMode="External"/><Relationship Id="rId5" Type="http://schemas.openxmlformats.org/officeDocument/2006/relationships/hyperlink" Target="http://www.w3.org/community/wai-engage/wiki/Accessibility_By_Roles_-_Graphic_Design" TargetMode="External"/><Relationship Id="rId4" Type="http://schemas.openxmlformats.org/officeDocument/2006/relationships/hyperlink" Target="http://www.w3.org/WAI/users/involvin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4786" y="914400"/>
            <a:ext cx="4811064" cy="1683764"/>
          </a:xfrm>
        </p:spPr>
        <p:txBody>
          <a:bodyPr/>
          <a:lstStyle/>
          <a:p>
            <a:r>
              <a:rPr lang="en-US" b="1" i="1" dirty="0">
                <a:solidFill>
                  <a:schemeClr val="bg1"/>
                </a:solidFill>
              </a:rPr>
              <a:t>Welcome!</a:t>
            </a:r>
            <a:br>
              <a:rPr lang="en-US" b="1" i="1" dirty="0">
                <a:solidFill>
                  <a:schemeClr val="bg1"/>
                </a:solidFill>
              </a:rPr>
            </a:br>
            <a:br>
              <a:rPr lang="en-US" b="1" dirty="0">
                <a:solidFill>
                  <a:schemeClr val="bg1"/>
                </a:solidFill>
              </a:rPr>
            </a:br>
            <a:r>
              <a:rPr lang="en-US" sz="3600" b="1" dirty="0">
                <a:solidFill>
                  <a:schemeClr val="bg1"/>
                </a:solidFill>
              </a:rPr>
              <a:t>Web Accessibility Group (WAG) </a:t>
            </a:r>
            <a:br>
              <a:rPr lang="en-US" sz="3600" b="1" dirty="0">
                <a:solidFill>
                  <a:schemeClr val="bg1"/>
                </a:solidFill>
              </a:rPr>
            </a:br>
            <a:r>
              <a:rPr lang="en-US" sz="3600" b="1" dirty="0">
                <a:solidFill>
                  <a:schemeClr val="bg1"/>
                </a:solidFill>
              </a:rPr>
              <a:t>at</a:t>
            </a:r>
            <a:br>
              <a:rPr lang="en-US" sz="3600" b="1" dirty="0">
                <a:solidFill>
                  <a:schemeClr val="bg1"/>
                </a:solidFill>
              </a:rPr>
            </a:br>
            <a:r>
              <a:rPr lang="en-US" sz="3600" b="1" dirty="0">
                <a:solidFill>
                  <a:schemeClr val="bg1"/>
                </a:solidFill>
              </a:rPr>
              <a:t>AMAC</a:t>
            </a:r>
          </a:p>
        </p:txBody>
      </p:sp>
      <p:sp>
        <p:nvSpPr>
          <p:cNvPr id="3" name="Subtitle 2"/>
          <p:cNvSpPr>
            <a:spLocks noGrp="1"/>
          </p:cNvSpPr>
          <p:nvPr>
            <p:ph type="subTitle" idx="1"/>
          </p:nvPr>
        </p:nvSpPr>
        <p:spPr>
          <a:xfrm>
            <a:off x="4267200" y="4876800"/>
            <a:ext cx="3561009" cy="1612409"/>
          </a:xfrm>
        </p:spPr>
        <p:txBody>
          <a:bodyPr/>
          <a:lstStyle/>
          <a:p>
            <a:r>
              <a:rPr lang="en-US" sz="2400" b="1" dirty="0">
                <a:solidFill>
                  <a:schemeClr val="bg1"/>
                </a:solidFill>
              </a:rPr>
              <a:t>Janet Sylvia, WAG Leader</a:t>
            </a:r>
          </a:p>
          <a:p>
            <a:r>
              <a:rPr lang="en-US" sz="2400" b="1" dirty="0">
                <a:solidFill>
                  <a:schemeClr val="bg1"/>
                </a:solidFill>
              </a:rPr>
              <a:t>July 6, 2016</a:t>
            </a:r>
          </a:p>
        </p:txBody>
      </p:sp>
    </p:spTree>
    <p:extLst>
      <p:ext uri="{BB962C8B-B14F-4D97-AF65-F5344CB8AC3E}">
        <p14:creationId xmlns:p14="http://schemas.microsoft.com/office/powerpoint/2010/main" val="187649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50" y="291008"/>
            <a:ext cx="7734300" cy="682625"/>
          </a:xfrm>
          <a:prstGeom prst="rect">
            <a:avLst/>
          </a:prstGeom>
        </p:spPr>
        <p:txBody>
          <a:bodyPr/>
          <a:lstStyle/>
          <a:p>
            <a:r>
              <a:rPr lang="en-US" sz="3500" b="1" dirty="0">
                <a:solidFill>
                  <a:schemeClr val="bg1"/>
                </a:solidFill>
                <a:ea typeface="MS PGothic"/>
                <a:cs typeface="Arial"/>
              </a:rPr>
              <a:t>Mobile More Important Than Ever</a:t>
            </a:r>
          </a:p>
        </p:txBody>
      </p:sp>
      <p:sp>
        <p:nvSpPr>
          <p:cNvPr id="7" name="TextBox 6"/>
          <p:cNvSpPr txBox="1"/>
          <p:nvPr/>
        </p:nvSpPr>
        <p:spPr>
          <a:xfrm>
            <a:off x="180341" y="1711599"/>
            <a:ext cx="3274000" cy="4247317"/>
          </a:xfrm>
          <a:prstGeom prst="rect">
            <a:avLst/>
          </a:prstGeom>
          <a:noFill/>
        </p:spPr>
        <p:txBody>
          <a:bodyPr wrap="square" rtlCol="0">
            <a:spAutoFit/>
          </a:bodyPr>
          <a:lstStyle/>
          <a:p>
            <a:pPr marL="342900" indent="-342900">
              <a:buFont typeface="Arial" panose="020B0604020202020204" pitchFamily="34" charset="0"/>
              <a:buChar char="•"/>
            </a:pPr>
            <a:r>
              <a:rPr lang="en-US" sz="2700" dirty="0"/>
              <a:t>Noisy Spaces</a:t>
            </a:r>
          </a:p>
          <a:p>
            <a:pPr marL="342900" indent="-342900">
              <a:buFont typeface="Arial" panose="020B0604020202020204" pitchFamily="34" charset="0"/>
              <a:buChar char="•"/>
            </a:pPr>
            <a:r>
              <a:rPr lang="en-US" sz="2700" dirty="0"/>
              <a:t>Using One Hand</a:t>
            </a:r>
          </a:p>
          <a:p>
            <a:pPr marL="342900" indent="-342900">
              <a:buFont typeface="Arial" panose="020B0604020202020204" pitchFamily="34" charset="0"/>
              <a:buChar char="•"/>
            </a:pPr>
            <a:r>
              <a:rPr lang="en-US" sz="2700" dirty="0"/>
              <a:t>Outdoor use in bright light</a:t>
            </a:r>
          </a:p>
          <a:p>
            <a:pPr marL="342900" indent="-342900">
              <a:buFont typeface="Arial" panose="020B0604020202020204" pitchFamily="34" charset="0"/>
              <a:buChar char="•"/>
            </a:pPr>
            <a:r>
              <a:rPr lang="en-US" sz="2700" dirty="0"/>
              <a:t>Small-sized touchscreens</a:t>
            </a:r>
          </a:p>
          <a:p>
            <a:pPr marL="342900" indent="-342900">
              <a:buFont typeface="Arial" panose="020B0604020202020204" pitchFamily="34" charset="0"/>
              <a:buChar char="•"/>
            </a:pPr>
            <a:r>
              <a:rPr lang="en-US" sz="2700" dirty="0"/>
              <a:t>Multitasking-Driving or Walking</a:t>
            </a:r>
          </a:p>
          <a:p>
            <a:pPr marL="342900" indent="-342900">
              <a:buFont typeface="Arial" panose="020B0604020202020204" pitchFamily="34" charset="0"/>
              <a:buChar char="•"/>
            </a:pPr>
            <a:r>
              <a:rPr lang="en-US" sz="2700" dirty="0"/>
              <a:t>All Ages Using Mobile</a:t>
            </a:r>
          </a:p>
        </p:txBody>
      </p:sp>
      <p:pic>
        <p:nvPicPr>
          <p:cNvPr id="8" name="Picture 7" descr="Man accessing smartphone next to noisy trai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5870" y="1797904"/>
            <a:ext cx="2420121" cy="1470560"/>
          </a:xfrm>
          <a:prstGeom prst="rect">
            <a:avLst/>
          </a:prstGeom>
        </p:spPr>
      </p:pic>
      <p:pic>
        <p:nvPicPr>
          <p:cNvPr id="4" name="Picture 3" descr="Man driving and drinking coffee while looking at screen of mobile phon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5749" y="2533184"/>
            <a:ext cx="1837242" cy="1544783"/>
          </a:xfrm>
          <a:prstGeom prst="rect">
            <a:avLst/>
          </a:prstGeom>
        </p:spPr>
      </p:pic>
      <p:pic>
        <p:nvPicPr>
          <p:cNvPr id="6" name="Picture 5" descr="Senior Citizen accessing mobile phon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8105" y="4077967"/>
            <a:ext cx="2157470" cy="1432560"/>
          </a:xfrm>
          <a:prstGeom prst="rect">
            <a:avLst/>
          </a:prstGeom>
        </p:spPr>
      </p:pic>
      <p:pic>
        <p:nvPicPr>
          <p:cNvPr id="9" name="Picture 8" descr="Person accessing smartphone on sunny day at beach"/>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25991" y="4782150"/>
            <a:ext cx="2913506" cy="1456753"/>
          </a:xfrm>
          <a:prstGeom prst="rect">
            <a:avLst/>
          </a:prstGeom>
        </p:spPr>
      </p:pic>
    </p:spTree>
    <p:extLst>
      <p:ext uri="{BB962C8B-B14F-4D97-AF65-F5344CB8AC3E}">
        <p14:creationId xmlns:p14="http://schemas.microsoft.com/office/powerpoint/2010/main" val="265383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5950" y="278308"/>
            <a:ext cx="7734300" cy="682625"/>
          </a:xfrm>
          <a:prstGeom prst="rect">
            <a:avLst/>
          </a:prstGeom>
        </p:spPr>
        <p:txBody>
          <a:bodyPr/>
          <a:lstStyle/>
          <a:p>
            <a:r>
              <a:rPr lang="en-US" sz="4000" b="1" dirty="0">
                <a:solidFill>
                  <a:schemeClr val="bg1"/>
                </a:solidFill>
                <a:ea typeface="MS PGothic"/>
                <a:cs typeface="Arial"/>
              </a:rPr>
              <a:t>More than Just Phones &amp; Tablets</a:t>
            </a:r>
          </a:p>
        </p:txBody>
      </p:sp>
      <p:sp>
        <p:nvSpPr>
          <p:cNvPr id="5" name="TextBox 4"/>
          <p:cNvSpPr txBox="1"/>
          <p:nvPr/>
        </p:nvSpPr>
        <p:spPr>
          <a:xfrm>
            <a:off x="476250" y="1511300"/>
            <a:ext cx="412115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Car interfaces</a:t>
            </a:r>
          </a:p>
          <a:p>
            <a:pPr marL="457200" indent="-457200">
              <a:buFont typeface="Arial" panose="020B0604020202020204" pitchFamily="34" charset="0"/>
              <a:buChar char="•"/>
            </a:pPr>
            <a:r>
              <a:rPr lang="en-US" sz="3200" dirty="0"/>
              <a:t>Videogame controllers</a:t>
            </a:r>
          </a:p>
          <a:p>
            <a:pPr marL="457200" indent="-457200">
              <a:buFont typeface="Arial" panose="020B0604020202020204" pitchFamily="34" charset="0"/>
              <a:buChar char="•"/>
            </a:pPr>
            <a:r>
              <a:rPr lang="en-US" sz="3200" dirty="0"/>
              <a:t>Smart watches</a:t>
            </a:r>
          </a:p>
          <a:p>
            <a:pPr marL="457200" indent="-457200">
              <a:buFont typeface="Arial" panose="020B0604020202020204" pitchFamily="34" charset="0"/>
              <a:buChar char="•"/>
            </a:pPr>
            <a:r>
              <a:rPr lang="en-US" sz="3200" dirty="0"/>
              <a:t>Emerging Markets</a:t>
            </a:r>
          </a:p>
        </p:txBody>
      </p:sp>
      <p:pic>
        <p:nvPicPr>
          <p:cNvPr id="6" name="Picture 5" descr="Display of a variety of devics including notebook, tablets and smartpho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0756" y="2348546"/>
            <a:ext cx="3993244" cy="2096453"/>
          </a:xfrm>
          <a:prstGeom prst="rect">
            <a:avLst/>
          </a:prstGeom>
        </p:spPr>
      </p:pic>
    </p:spTree>
    <p:extLst>
      <p:ext uri="{BB962C8B-B14F-4D97-AF65-F5344CB8AC3E}">
        <p14:creationId xmlns:p14="http://schemas.microsoft.com/office/powerpoint/2010/main" val="17751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Where Do I Start???</a:t>
            </a:r>
          </a:p>
        </p:txBody>
      </p:sp>
      <p:sp>
        <p:nvSpPr>
          <p:cNvPr id="3" name="Content Placeholder 2"/>
          <p:cNvSpPr>
            <a:spLocks noGrp="1"/>
          </p:cNvSpPr>
          <p:nvPr>
            <p:ph idx="1"/>
          </p:nvPr>
        </p:nvSpPr>
        <p:spPr>
          <a:xfrm>
            <a:off x="152400" y="1447800"/>
            <a:ext cx="3276599" cy="4419600"/>
          </a:xfrm>
        </p:spPr>
        <p:txBody>
          <a:bodyPr>
            <a:normAutofit/>
          </a:bodyPr>
          <a:lstStyle/>
          <a:p>
            <a:endParaRPr lang="en-US" sz="2850" b="1" dirty="0"/>
          </a:p>
          <a:p>
            <a:r>
              <a:rPr lang="en-US" sz="2850" b="1" dirty="0"/>
              <a:t>A wide array of AT Products</a:t>
            </a:r>
          </a:p>
          <a:p>
            <a:r>
              <a:rPr lang="en-US" sz="2850" b="1" dirty="0"/>
              <a:t>Lack of experience using AT</a:t>
            </a:r>
          </a:p>
          <a:p>
            <a:r>
              <a:rPr lang="en-US" sz="2850" b="1" dirty="0"/>
              <a:t>So many browsers, operating systems and devices</a:t>
            </a:r>
            <a:endParaRPr lang="en-US" sz="2800" dirty="0"/>
          </a:p>
        </p:txBody>
      </p:sp>
      <p:pic>
        <p:nvPicPr>
          <p:cNvPr id="4" name="Picture 3" descr="man holding help sign while buried in a stack of crumpled pieces of pap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00" y="2133600"/>
            <a:ext cx="5374680" cy="3896056"/>
          </a:xfrm>
          <a:prstGeom prst="rect">
            <a:avLst/>
          </a:prstGeom>
        </p:spPr>
      </p:pic>
    </p:spTree>
    <p:extLst>
      <p:ext uri="{BB962C8B-B14F-4D97-AF65-F5344CB8AC3E}">
        <p14:creationId xmlns:p14="http://schemas.microsoft.com/office/powerpoint/2010/main" val="287072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Step Away from the Mouse!</a:t>
            </a:r>
          </a:p>
        </p:txBody>
      </p:sp>
      <p:sp>
        <p:nvSpPr>
          <p:cNvPr id="3" name="Content Placeholder 2"/>
          <p:cNvSpPr>
            <a:spLocks noGrp="1"/>
          </p:cNvSpPr>
          <p:nvPr>
            <p:ph idx="1"/>
          </p:nvPr>
        </p:nvSpPr>
        <p:spPr>
          <a:xfrm>
            <a:off x="280555" y="1676400"/>
            <a:ext cx="4443845" cy="4953000"/>
          </a:xfrm>
        </p:spPr>
        <p:txBody>
          <a:bodyPr>
            <a:normAutofit/>
          </a:bodyPr>
          <a:lstStyle/>
          <a:p>
            <a:pPr marL="0" indent="0">
              <a:buNone/>
            </a:pPr>
            <a:r>
              <a:rPr lang="en-US" sz="2850" b="1" dirty="0"/>
              <a:t>Keyboard Accessibility Covers a Multitude of Sins</a:t>
            </a:r>
          </a:p>
          <a:p>
            <a:pPr marL="0" indent="0">
              <a:buNone/>
            </a:pPr>
            <a:endParaRPr lang="en-US" sz="2850" b="1" dirty="0"/>
          </a:p>
          <a:p>
            <a:r>
              <a:rPr lang="en-US" sz="2850" b="1" dirty="0"/>
              <a:t>Tab and Reading Order</a:t>
            </a:r>
          </a:p>
          <a:p>
            <a:r>
              <a:rPr lang="en-US" sz="2850" b="1" dirty="0"/>
              <a:t>Visual Focus</a:t>
            </a:r>
          </a:p>
          <a:p>
            <a:r>
              <a:rPr lang="en-US" sz="2850" b="1" dirty="0"/>
              <a:t>Interactive Form Controls</a:t>
            </a:r>
          </a:p>
          <a:p>
            <a:r>
              <a:rPr lang="en-US" sz="2850" b="1" dirty="0"/>
              <a:t>Keyboard-Triggered Event Handlers</a:t>
            </a:r>
            <a:endParaRPr lang="en-US" sz="2800" dirty="0"/>
          </a:p>
        </p:txBody>
      </p:sp>
      <p:pic>
        <p:nvPicPr>
          <p:cNvPr id="4" name="Picture 3" descr="cat with cord of computer mouse in mouth"/>
          <p:cNvPicPr>
            <a:picLocks noChangeAspect="1"/>
          </p:cNvPicPr>
          <p:nvPr/>
        </p:nvPicPr>
        <p:blipFill>
          <a:blip r:embed="rId2"/>
          <a:stretch>
            <a:fillRect/>
          </a:stretch>
        </p:blipFill>
        <p:spPr>
          <a:xfrm>
            <a:off x="5523522" y="1524000"/>
            <a:ext cx="3596234" cy="5229817"/>
          </a:xfrm>
          <a:prstGeom prst="rect">
            <a:avLst/>
          </a:prstGeom>
        </p:spPr>
      </p:pic>
    </p:spTree>
    <p:extLst>
      <p:ext uri="{BB962C8B-B14F-4D97-AF65-F5344CB8AC3E}">
        <p14:creationId xmlns:p14="http://schemas.microsoft.com/office/powerpoint/2010/main" val="367214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AT: Limitless Options, Limited Time</a:t>
            </a:r>
          </a:p>
        </p:txBody>
      </p:sp>
      <p:sp>
        <p:nvSpPr>
          <p:cNvPr id="3" name="Content Placeholder 2"/>
          <p:cNvSpPr>
            <a:spLocks noGrp="1"/>
          </p:cNvSpPr>
          <p:nvPr>
            <p:ph idx="1"/>
          </p:nvPr>
        </p:nvSpPr>
        <p:spPr>
          <a:xfrm>
            <a:off x="457202" y="1524000"/>
            <a:ext cx="4001882" cy="5181600"/>
          </a:xfrm>
        </p:spPr>
        <p:txBody>
          <a:bodyPr>
            <a:normAutofit/>
          </a:bodyPr>
          <a:lstStyle/>
          <a:p>
            <a:pPr marL="0" indent="0">
              <a:buNone/>
            </a:pPr>
            <a:r>
              <a:rPr lang="en-US" sz="2850" b="1" dirty="0"/>
              <a:t>Common AT Testing Tools for Desktop/Laptop</a:t>
            </a:r>
          </a:p>
          <a:p>
            <a:pPr marL="0" indent="0">
              <a:buNone/>
            </a:pPr>
            <a:endParaRPr lang="en-US" sz="2850" b="1" dirty="0"/>
          </a:p>
          <a:p>
            <a:r>
              <a:rPr lang="en-US" sz="2850" b="1" dirty="0"/>
              <a:t>JAWS</a:t>
            </a:r>
          </a:p>
          <a:p>
            <a:r>
              <a:rPr lang="en-US" sz="2850" b="1" dirty="0"/>
              <a:t>NVDA</a:t>
            </a:r>
          </a:p>
          <a:p>
            <a:r>
              <a:rPr lang="en-US" sz="2850" b="1" dirty="0"/>
              <a:t>VoiceOver for the Mac</a:t>
            </a:r>
          </a:p>
          <a:p>
            <a:r>
              <a:rPr lang="en-US" sz="2850" b="1" dirty="0"/>
              <a:t>Dragon Naturally Speaking (DNS)</a:t>
            </a:r>
            <a:endParaRPr lang="en-US" sz="2800" dirty="0"/>
          </a:p>
        </p:txBody>
      </p:sp>
      <p:pic>
        <p:nvPicPr>
          <p:cNvPr id="4" name="Picture 3" descr="JAWS ico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1732128"/>
            <a:ext cx="1975889" cy="1544472"/>
          </a:xfrm>
          <a:prstGeom prst="rect">
            <a:avLst/>
          </a:prstGeom>
        </p:spPr>
      </p:pic>
      <p:pic>
        <p:nvPicPr>
          <p:cNvPr id="5" name="Picture 4" descr="N V D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8371" y="1732128"/>
            <a:ext cx="2206420" cy="1468272"/>
          </a:xfrm>
          <a:prstGeom prst="rect">
            <a:avLst/>
          </a:prstGeom>
        </p:spPr>
      </p:pic>
      <p:pic>
        <p:nvPicPr>
          <p:cNvPr id="6" name="Picture 5" descr="Voice Over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6761" y="3657214"/>
            <a:ext cx="1763528" cy="1763528"/>
          </a:xfrm>
          <a:prstGeom prst="rect">
            <a:avLst/>
          </a:prstGeom>
        </p:spPr>
      </p:pic>
      <p:pic>
        <p:nvPicPr>
          <p:cNvPr id="7" name="Picture 6" descr="Dragon Naturally Speaking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5606" y="3483648"/>
            <a:ext cx="1949794" cy="1949794"/>
          </a:xfrm>
          <a:prstGeom prst="rect">
            <a:avLst/>
          </a:prstGeom>
        </p:spPr>
      </p:pic>
    </p:spTree>
    <p:extLst>
      <p:ext uri="{BB962C8B-B14F-4D97-AF65-F5344CB8AC3E}">
        <p14:creationId xmlns:p14="http://schemas.microsoft.com/office/powerpoint/2010/main" val="80214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Screen Readers: Why All the Fuss?</a:t>
            </a:r>
          </a:p>
        </p:txBody>
      </p:sp>
      <p:sp>
        <p:nvSpPr>
          <p:cNvPr id="3" name="Content Placeholder 2"/>
          <p:cNvSpPr>
            <a:spLocks noGrp="1"/>
          </p:cNvSpPr>
          <p:nvPr>
            <p:ph idx="1"/>
          </p:nvPr>
        </p:nvSpPr>
        <p:spPr>
          <a:xfrm>
            <a:off x="381000" y="1905000"/>
            <a:ext cx="8480738" cy="4572000"/>
          </a:xfrm>
        </p:spPr>
        <p:txBody>
          <a:bodyPr>
            <a:normAutofit lnSpcReduction="10000"/>
          </a:bodyPr>
          <a:lstStyle/>
          <a:p>
            <a:r>
              <a:rPr lang="en-US" sz="2850" b="1" dirty="0"/>
              <a:t>Critical Stops Abound for Inaccessible Sites</a:t>
            </a:r>
          </a:p>
          <a:p>
            <a:endParaRPr lang="en-US" sz="2850" b="1" dirty="0"/>
          </a:p>
          <a:p>
            <a:r>
              <a:rPr lang="en-US" sz="2850" b="1" dirty="0"/>
              <a:t>Accessibility for Screen Readers = Accessibility for Many Other AT Solutions</a:t>
            </a:r>
          </a:p>
          <a:p>
            <a:endParaRPr lang="en-US" sz="2850" b="1" dirty="0"/>
          </a:p>
          <a:p>
            <a:r>
              <a:rPr lang="en-US" sz="2850" b="1" dirty="0"/>
              <a:t>Liability and Powerful Advocacy Groups</a:t>
            </a:r>
          </a:p>
          <a:p>
            <a:endParaRPr lang="en-US" sz="2850" b="1" dirty="0"/>
          </a:p>
          <a:p>
            <a:r>
              <a:rPr lang="en-US" sz="2400" b="1" dirty="0"/>
              <a:t>Some Examples of Exceptions: Deaf and Hard-of-Hearing; Cognitive and Neurological Considerations; Low Vision and Color Blindness</a:t>
            </a:r>
          </a:p>
          <a:p>
            <a:pPr marL="0" indent="0">
              <a:buNone/>
            </a:pPr>
            <a:endParaRPr lang="en-US" sz="2800" dirty="0"/>
          </a:p>
        </p:txBody>
      </p:sp>
    </p:spTree>
    <p:extLst>
      <p:ext uri="{BB962C8B-B14F-4D97-AF65-F5344CB8AC3E}">
        <p14:creationId xmlns:p14="http://schemas.microsoft.com/office/powerpoint/2010/main" val="295986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NVDA: Pros and Cons</a:t>
            </a:r>
          </a:p>
        </p:txBody>
      </p:sp>
      <p:sp>
        <p:nvSpPr>
          <p:cNvPr id="3" name="Content Placeholder 2"/>
          <p:cNvSpPr>
            <a:spLocks noGrp="1"/>
          </p:cNvSpPr>
          <p:nvPr>
            <p:ph idx="1"/>
          </p:nvPr>
        </p:nvSpPr>
        <p:spPr>
          <a:xfrm>
            <a:off x="381000" y="1447800"/>
            <a:ext cx="8556939" cy="5181600"/>
          </a:xfrm>
        </p:spPr>
        <p:txBody>
          <a:bodyPr>
            <a:normAutofit lnSpcReduction="10000"/>
          </a:bodyPr>
          <a:lstStyle/>
          <a:p>
            <a:pPr marL="0" indent="0">
              <a:buNone/>
            </a:pPr>
            <a:r>
              <a:rPr lang="en-US" sz="2850" b="1" dirty="0"/>
              <a:t>Pros: </a:t>
            </a:r>
          </a:p>
          <a:p>
            <a:r>
              <a:rPr lang="en-US" sz="2850" b="1" dirty="0"/>
              <a:t>FREE!!! – Open Source</a:t>
            </a:r>
          </a:p>
          <a:p>
            <a:r>
              <a:rPr lang="en-US" sz="2850" b="1" dirty="0"/>
              <a:t>Lightweight: fewer system resources used</a:t>
            </a:r>
          </a:p>
          <a:p>
            <a:r>
              <a:rPr lang="en-US" sz="2850" b="1" dirty="0"/>
              <a:t>Frequent Updates: Quarterly</a:t>
            </a:r>
          </a:p>
          <a:p>
            <a:endParaRPr lang="en-US" sz="2850" b="1" dirty="0"/>
          </a:p>
          <a:p>
            <a:pPr marL="0" indent="0">
              <a:buNone/>
            </a:pPr>
            <a:r>
              <a:rPr lang="en-US" sz="2850" b="1" dirty="0"/>
              <a:t>Cons: </a:t>
            </a:r>
          </a:p>
          <a:p>
            <a:pPr>
              <a:buFont typeface="Arial" panose="020B0604020202020204" pitchFamily="34" charset="0"/>
              <a:buChar char="•"/>
            </a:pPr>
            <a:r>
              <a:rPr lang="en-US" sz="2850" b="1" dirty="0"/>
              <a:t>Lack of technical support</a:t>
            </a:r>
          </a:p>
          <a:p>
            <a:pPr>
              <a:buFont typeface="Arial" panose="020B0604020202020204" pitchFamily="34" charset="0"/>
              <a:buChar char="•"/>
            </a:pPr>
            <a:r>
              <a:rPr lang="en-US" sz="2850" b="1" dirty="0"/>
              <a:t>Lacks compatibility with 3</a:t>
            </a:r>
            <a:r>
              <a:rPr lang="en-US" sz="2850" b="1" baseline="30000" dirty="0"/>
              <a:t>rd</a:t>
            </a:r>
            <a:r>
              <a:rPr lang="en-US" sz="2850" b="1" dirty="0"/>
              <a:t> party applications</a:t>
            </a:r>
          </a:p>
          <a:p>
            <a:pPr>
              <a:buFont typeface="Arial" panose="020B0604020202020204" pitchFamily="34" charset="0"/>
              <a:buChar char="•"/>
            </a:pPr>
            <a:r>
              <a:rPr lang="en-US" sz="2850" b="1" dirty="0"/>
              <a:t>Less frequently used in education and workplace than paid screen readers </a:t>
            </a:r>
          </a:p>
          <a:p>
            <a:pPr>
              <a:buFont typeface="Arial" panose="020B0604020202020204" pitchFamily="34" charset="0"/>
              <a:buChar char="•"/>
            </a:pPr>
            <a:r>
              <a:rPr lang="en-US" sz="2850" b="1" dirty="0"/>
              <a:t>Poor quality synthesizer by default</a:t>
            </a:r>
          </a:p>
          <a:p>
            <a:pPr>
              <a:buFont typeface="Arial" panose="020B0604020202020204" pitchFamily="34" charset="0"/>
              <a:buChar char="•"/>
            </a:pPr>
            <a:endParaRPr lang="en-US" sz="2850" b="1" dirty="0"/>
          </a:p>
          <a:p>
            <a:pPr>
              <a:buFont typeface="Arial" panose="020B0604020202020204" pitchFamily="34" charset="0"/>
              <a:buChar char="•"/>
            </a:pPr>
            <a:endParaRPr lang="en-US" sz="2850" b="1" dirty="0"/>
          </a:p>
          <a:p>
            <a:pPr>
              <a:buFont typeface="Arial" panose="020B0604020202020204" pitchFamily="34" charset="0"/>
              <a:buChar char="•"/>
            </a:pPr>
            <a:endParaRPr lang="en-US" sz="2850" b="1" dirty="0"/>
          </a:p>
          <a:p>
            <a:pPr>
              <a:buFont typeface="Arial" panose="020B0604020202020204" pitchFamily="34" charset="0"/>
              <a:buChar char="•"/>
            </a:pPr>
            <a:endParaRPr lang="en-US" sz="2850" b="1" dirty="0"/>
          </a:p>
          <a:p>
            <a:pPr>
              <a:buFont typeface="Arial" panose="020B0604020202020204" pitchFamily="34" charset="0"/>
              <a:buChar char="•"/>
            </a:pPr>
            <a:endParaRPr lang="en-US" sz="2850" b="1" dirty="0"/>
          </a:p>
          <a:p>
            <a:pPr marL="514350" lvl="2" indent="0">
              <a:buNone/>
            </a:pPr>
            <a:endParaRPr lang="en-US" sz="2400" b="1" dirty="0"/>
          </a:p>
          <a:p>
            <a:pPr marL="0" indent="0">
              <a:buNone/>
            </a:pPr>
            <a:endParaRPr lang="en-US" sz="2800" dirty="0"/>
          </a:p>
        </p:txBody>
      </p:sp>
    </p:spTree>
    <p:extLst>
      <p:ext uri="{BB962C8B-B14F-4D97-AF65-F5344CB8AC3E}">
        <p14:creationId xmlns:p14="http://schemas.microsoft.com/office/powerpoint/2010/main" val="91399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Changing NVDA Synthesizer</a:t>
            </a:r>
          </a:p>
        </p:txBody>
      </p:sp>
      <p:sp>
        <p:nvSpPr>
          <p:cNvPr id="3" name="Content Placeholder 2"/>
          <p:cNvSpPr>
            <a:spLocks noGrp="1"/>
          </p:cNvSpPr>
          <p:nvPr>
            <p:ph idx="1"/>
          </p:nvPr>
        </p:nvSpPr>
        <p:spPr>
          <a:xfrm>
            <a:off x="228600" y="2057400"/>
            <a:ext cx="4495799" cy="3352800"/>
          </a:xfrm>
        </p:spPr>
        <p:txBody>
          <a:bodyPr>
            <a:normAutofit/>
          </a:bodyPr>
          <a:lstStyle/>
          <a:p>
            <a:pPr marL="0" indent="0">
              <a:buNone/>
            </a:pPr>
            <a:r>
              <a:rPr lang="en-US" sz="2850" b="1" dirty="0"/>
              <a:t>Change Default Synthesizer: </a:t>
            </a:r>
          </a:p>
          <a:p>
            <a:pPr marL="514350" indent="-514350">
              <a:buAutoNum type="arabicPeriod"/>
            </a:pPr>
            <a:r>
              <a:rPr lang="en-US" sz="2850" b="1" dirty="0"/>
              <a:t>Select Preferences from Menu</a:t>
            </a:r>
          </a:p>
          <a:p>
            <a:pPr marL="514350" indent="-514350">
              <a:buAutoNum type="arabicPeriod"/>
            </a:pPr>
            <a:r>
              <a:rPr lang="en-US" sz="2850" b="1" dirty="0"/>
              <a:t>Select Synthesizer…</a:t>
            </a:r>
          </a:p>
          <a:p>
            <a:pPr marL="514350" indent="-514350">
              <a:buAutoNum type="arabicPeriod"/>
            </a:pPr>
            <a:r>
              <a:rPr lang="en-US" sz="2850" b="1" dirty="0"/>
              <a:t>Select “Microsoft Speech API version 5”</a:t>
            </a:r>
          </a:p>
          <a:p>
            <a:pPr marL="514350" indent="-514350">
              <a:buAutoNum type="arabicPeriod"/>
            </a:pPr>
            <a:endParaRPr lang="en-US" sz="2850" b="1" dirty="0"/>
          </a:p>
        </p:txBody>
      </p:sp>
      <p:pic>
        <p:nvPicPr>
          <p:cNvPr id="6" name="Picture 5" descr="Screenshot of preferences menu"/>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2964" y="1856831"/>
            <a:ext cx="3905636" cy="2181769"/>
          </a:xfrm>
          <a:prstGeom prst="rect">
            <a:avLst/>
          </a:prstGeom>
        </p:spPr>
      </p:pic>
      <p:pic>
        <p:nvPicPr>
          <p:cNvPr id="5" name="Picture 4" descr="screenshot of synthesizer selection menu"/>
          <p:cNvPicPr>
            <a:picLocks noChangeAspect="1"/>
          </p:cNvPicPr>
          <p:nvPr/>
        </p:nvPicPr>
        <p:blipFill>
          <a:blip r:embed="rId3"/>
          <a:stretch>
            <a:fillRect/>
          </a:stretch>
        </p:blipFill>
        <p:spPr>
          <a:xfrm>
            <a:off x="5156201" y="4419600"/>
            <a:ext cx="3962399" cy="1981200"/>
          </a:xfrm>
          <a:prstGeom prst="rect">
            <a:avLst/>
          </a:prstGeom>
        </p:spPr>
      </p:pic>
    </p:spTree>
    <p:extLst>
      <p:ext uri="{BB962C8B-B14F-4D97-AF65-F5344CB8AC3E}">
        <p14:creationId xmlns:p14="http://schemas.microsoft.com/office/powerpoint/2010/main" val="318655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JAWS: Pros and Cons</a:t>
            </a:r>
          </a:p>
        </p:txBody>
      </p:sp>
      <p:sp>
        <p:nvSpPr>
          <p:cNvPr id="3" name="Content Placeholder 2"/>
          <p:cNvSpPr>
            <a:spLocks noGrp="1"/>
          </p:cNvSpPr>
          <p:nvPr>
            <p:ph idx="1"/>
          </p:nvPr>
        </p:nvSpPr>
        <p:spPr>
          <a:xfrm>
            <a:off x="457201" y="1524000"/>
            <a:ext cx="8480738" cy="5005589"/>
          </a:xfrm>
        </p:spPr>
        <p:txBody>
          <a:bodyPr>
            <a:normAutofit lnSpcReduction="10000"/>
          </a:bodyPr>
          <a:lstStyle/>
          <a:p>
            <a:pPr marL="0" indent="0">
              <a:buNone/>
            </a:pPr>
            <a:r>
              <a:rPr lang="en-US" sz="2850" b="1" dirty="0"/>
              <a:t>Pros</a:t>
            </a:r>
          </a:p>
          <a:p>
            <a:r>
              <a:rPr lang="en-US" sz="2850" b="1" dirty="0"/>
              <a:t>Largest market share</a:t>
            </a:r>
          </a:p>
          <a:p>
            <a:r>
              <a:rPr lang="en-US" sz="2850" b="1" dirty="0"/>
              <a:t>Excellent Technical Support</a:t>
            </a:r>
          </a:p>
          <a:p>
            <a:r>
              <a:rPr lang="en-US" sz="2850" b="1" dirty="0"/>
              <a:t>Extensive scripts developed for 3</a:t>
            </a:r>
            <a:r>
              <a:rPr lang="en-US" sz="2850" b="1" baseline="30000" dirty="0"/>
              <a:t>rd</a:t>
            </a:r>
            <a:r>
              <a:rPr lang="en-US" sz="2850" b="1" dirty="0"/>
              <a:t> party applications</a:t>
            </a:r>
          </a:p>
          <a:p>
            <a:pPr marL="0" indent="0">
              <a:buNone/>
            </a:pPr>
            <a:endParaRPr lang="en-US" sz="2850" b="1" dirty="0"/>
          </a:p>
          <a:p>
            <a:pPr marL="0" indent="0">
              <a:buNone/>
            </a:pPr>
            <a:r>
              <a:rPr lang="en-US" sz="2850" b="1" dirty="0"/>
              <a:t>Cons</a:t>
            </a:r>
          </a:p>
          <a:p>
            <a:r>
              <a:rPr lang="en-US" sz="2800" b="1" dirty="0"/>
              <a:t>Expensive</a:t>
            </a:r>
          </a:p>
          <a:p>
            <a:r>
              <a:rPr lang="en-US" sz="2800" b="1" dirty="0"/>
              <a:t>Tries to fill in “Accessibility Gaps” – Problematic for testing</a:t>
            </a:r>
          </a:p>
          <a:p>
            <a:r>
              <a:rPr lang="en-US" sz="2800" b="1" dirty="0"/>
              <a:t>Lack of portability/versatility with installation</a:t>
            </a:r>
          </a:p>
          <a:p>
            <a:pPr marL="0" indent="0">
              <a:buNone/>
            </a:pPr>
            <a:endParaRPr lang="en-US" sz="2800" dirty="0"/>
          </a:p>
        </p:txBody>
      </p:sp>
    </p:spTree>
    <p:extLst>
      <p:ext uri="{BB962C8B-B14F-4D97-AF65-F5344CB8AC3E}">
        <p14:creationId xmlns:p14="http://schemas.microsoft.com/office/powerpoint/2010/main" val="268474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Essential NVDA Shortcuts</a:t>
            </a:r>
          </a:p>
        </p:txBody>
      </p:sp>
      <p:sp>
        <p:nvSpPr>
          <p:cNvPr id="3" name="Content Placeholder 2"/>
          <p:cNvSpPr>
            <a:spLocks noGrp="1"/>
          </p:cNvSpPr>
          <p:nvPr>
            <p:ph idx="1"/>
          </p:nvPr>
        </p:nvSpPr>
        <p:spPr>
          <a:xfrm>
            <a:off x="228600" y="1295400"/>
            <a:ext cx="8709338" cy="5334000"/>
          </a:xfrm>
        </p:spPr>
        <p:txBody>
          <a:bodyPr>
            <a:normAutofit lnSpcReduction="10000"/>
          </a:bodyPr>
          <a:lstStyle/>
          <a:p>
            <a:r>
              <a:rPr lang="en-US" sz="2100" b="1" dirty="0"/>
              <a:t>NVDA Key: Insert or Caps Lock</a:t>
            </a:r>
          </a:p>
          <a:p>
            <a:r>
              <a:rPr lang="en-US" sz="2100" b="1" dirty="0"/>
              <a:t>Stop: Control</a:t>
            </a:r>
          </a:p>
          <a:p>
            <a:r>
              <a:rPr lang="en-US" sz="2100" b="1" dirty="0"/>
              <a:t>Quit: NVDA + Q</a:t>
            </a:r>
          </a:p>
          <a:p>
            <a:r>
              <a:rPr lang="en-US" sz="2100" b="1" dirty="0"/>
              <a:t>Faster/Slower: Control + NVDA + Up/Down Arrow</a:t>
            </a:r>
          </a:p>
          <a:p>
            <a:r>
              <a:rPr lang="en-US" sz="2100" b="1" dirty="0"/>
              <a:t>Previous/Next Line: Up/Down Arrow</a:t>
            </a:r>
          </a:p>
          <a:p>
            <a:r>
              <a:rPr lang="en-US" sz="2100" b="1" dirty="0"/>
              <a:t>Read Current Line: NVDA + Up Arrow</a:t>
            </a:r>
          </a:p>
          <a:p>
            <a:r>
              <a:rPr lang="en-US" sz="2100" b="1" dirty="0"/>
              <a:t>Read All: NVDA + Down Arrow</a:t>
            </a:r>
          </a:p>
          <a:p>
            <a:r>
              <a:rPr lang="en-US" sz="2100" b="1" dirty="0"/>
              <a:t>Forms/Links: Tab</a:t>
            </a:r>
          </a:p>
          <a:p>
            <a:r>
              <a:rPr lang="en-US" sz="2100" b="1" dirty="0"/>
              <a:t>Headings: H</a:t>
            </a:r>
          </a:p>
          <a:p>
            <a:r>
              <a:rPr lang="en-US" sz="2100" b="1" dirty="0"/>
              <a:t>Graphics: G</a:t>
            </a:r>
          </a:p>
          <a:p>
            <a:r>
              <a:rPr lang="en-US" sz="2100" b="1" dirty="0"/>
              <a:t>Buttons: B</a:t>
            </a:r>
          </a:p>
          <a:p>
            <a:r>
              <a:rPr lang="en-US" sz="2100" b="1" dirty="0"/>
              <a:t>Landmarks: D</a:t>
            </a:r>
          </a:p>
          <a:p>
            <a:r>
              <a:rPr lang="en-US" sz="2100" b="1" dirty="0"/>
              <a:t>Tables: T</a:t>
            </a:r>
          </a:p>
          <a:p>
            <a:r>
              <a:rPr lang="en-US" sz="2100" b="1" dirty="0"/>
              <a:t>Navigate Table Cells: Control + Alt + Arrow Keys</a:t>
            </a:r>
          </a:p>
          <a:p>
            <a:r>
              <a:rPr lang="en-US" sz="2100" b="1" dirty="0"/>
              <a:t>Toggle Forms Mode: NVDA + Space</a:t>
            </a:r>
            <a:endParaRPr lang="en-US" sz="2100" dirty="0"/>
          </a:p>
        </p:txBody>
      </p:sp>
    </p:spTree>
    <p:extLst>
      <p:ext uri="{BB962C8B-B14F-4D97-AF65-F5344CB8AC3E}">
        <p14:creationId xmlns:p14="http://schemas.microsoft.com/office/powerpoint/2010/main" val="120337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50" b="1" dirty="0">
                <a:solidFill>
                  <a:schemeClr val="bg1"/>
                </a:solidFill>
              </a:rPr>
              <a:t>Questions</a:t>
            </a:r>
          </a:p>
        </p:txBody>
      </p:sp>
      <p:sp>
        <p:nvSpPr>
          <p:cNvPr id="3" name="Content Placeholder 2"/>
          <p:cNvSpPr>
            <a:spLocks noGrp="1"/>
          </p:cNvSpPr>
          <p:nvPr>
            <p:ph idx="1"/>
          </p:nvPr>
        </p:nvSpPr>
        <p:spPr>
          <a:xfrm>
            <a:off x="553791" y="1417638"/>
            <a:ext cx="8384147" cy="5111951"/>
          </a:xfrm>
        </p:spPr>
        <p:txBody>
          <a:bodyPr>
            <a:normAutofit/>
          </a:bodyPr>
          <a:lstStyle/>
          <a:p>
            <a:endParaRPr lang="en-US" sz="2850" b="1" dirty="0"/>
          </a:p>
          <a:p>
            <a:r>
              <a:rPr lang="en-US" sz="2850" b="1" dirty="0"/>
              <a:t>During presentation type questions in Chat</a:t>
            </a:r>
          </a:p>
          <a:p>
            <a:r>
              <a:rPr lang="en-US" sz="2850" b="1" dirty="0"/>
              <a:t>Q/A at end of presentation</a:t>
            </a:r>
          </a:p>
          <a:p>
            <a:endParaRPr lang="en-US" sz="2850" b="1" dirty="0"/>
          </a:p>
          <a:p>
            <a:pPr lvl="1"/>
            <a:r>
              <a:rPr lang="en-US" sz="2400" b="1" dirty="0"/>
              <a:t>(CTRL or CMD)  M </a:t>
            </a:r>
          </a:p>
          <a:p>
            <a:pPr lvl="2"/>
            <a:r>
              <a:rPr lang="en-US" sz="2400" b="1" dirty="0"/>
              <a:t>Mouse: click in Chat box</a:t>
            </a:r>
          </a:p>
          <a:p>
            <a:pPr lvl="1"/>
            <a:r>
              <a:rPr lang="en-US" sz="2400" b="1" dirty="0"/>
              <a:t>Type your message</a:t>
            </a:r>
          </a:p>
          <a:p>
            <a:pPr lvl="1"/>
            <a:r>
              <a:rPr lang="en-US" sz="2400" b="1" dirty="0"/>
              <a:t>Press Enter on keyboard</a:t>
            </a:r>
          </a:p>
          <a:p>
            <a:pPr marL="514350" lvl="2" indent="0">
              <a:buNone/>
            </a:pPr>
            <a:endParaRPr lang="en-US" sz="2400" b="1" dirty="0"/>
          </a:p>
          <a:p>
            <a:pPr marL="0" indent="0">
              <a:buNone/>
            </a:pPr>
            <a:endParaRPr lang="en-US" sz="2800" dirty="0"/>
          </a:p>
        </p:txBody>
      </p:sp>
    </p:spTree>
    <p:extLst>
      <p:ext uri="{BB962C8B-B14F-4D97-AF65-F5344CB8AC3E}">
        <p14:creationId xmlns:p14="http://schemas.microsoft.com/office/powerpoint/2010/main" val="423404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Essential JAWS Shortcuts</a:t>
            </a:r>
          </a:p>
        </p:txBody>
      </p:sp>
      <p:sp>
        <p:nvSpPr>
          <p:cNvPr id="3" name="Content Placeholder 2"/>
          <p:cNvSpPr>
            <a:spLocks noGrp="1"/>
          </p:cNvSpPr>
          <p:nvPr>
            <p:ph idx="1"/>
          </p:nvPr>
        </p:nvSpPr>
        <p:spPr>
          <a:xfrm>
            <a:off x="228600" y="1295400"/>
            <a:ext cx="8709338" cy="5410200"/>
          </a:xfrm>
        </p:spPr>
        <p:txBody>
          <a:bodyPr>
            <a:normAutofit lnSpcReduction="10000"/>
          </a:bodyPr>
          <a:lstStyle/>
          <a:p>
            <a:r>
              <a:rPr lang="en-US" sz="2100" b="1" dirty="0"/>
              <a:t>JAWS Key: Insert</a:t>
            </a:r>
          </a:p>
          <a:p>
            <a:r>
              <a:rPr lang="en-US" sz="2100" b="1" dirty="0"/>
              <a:t>Stop: Control</a:t>
            </a:r>
          </a:p>
          <a:p>
            <a:r>
              <a:rPr lang="en-US" sz="2100" b="1" dirty="0"/>
              <a:t>Quit: Insert + F4</a:t>
            </a:r>
          </a:p>
          <a:p>
            <a:r>
              <a:rPr lang="en-US" sz="2100" b="1" dirty="0"/>
              <a:t>Faster/Slower: Control + Alt + Page Up/Page Down</a:t>
            </a:r>
          </a:p>
          <a:p>
            <a:r>
              <a:rPr lang="en-US" sz="2100" b="1" dirty="0"/>
              <a:t>Previous/Next Line: Up/Down Arrow</a:t>
            </a:r>
          </a:p>
          <a:p>
            <a:r>
              <a:rPr lang="en-US" sz="2100" b="1" dirty="0"/>
              <a:t>Read Current Line: Insert + Up Arrow</a:t>
            </a:r>
          </a:p>
          <a:p>
            <a:r>
              <a:rPr lang="en-US" sz="2100" b="1" dirty="0"/>
              <a:t>Read All: Insert + Down Arrow</a:t>
            </a:r>
          </a:p>
          <a:p>
            <a:r>
              <a:rPr lang="en-US" sz="2100" b="1" dirty="0"/>
              <a:t>Forms/Links: Tab</a:t>
            </a:r>
          </a:p>
          <a:p>
            <a:r>
              <a:rPr lang="en-US" sz="2100" b="1" dirty="0"/>
              <a:t>Headings: H</a:t>
            </a:r>
          </a:p>
          <a:p>
            <a:r>
              <a:rPr lang="en-US" sz="2100" b="1" dirty="0"/>
              <a:t>Graphics: G</a:t>
            </a:r>
          </a:p>
          <a:p>
            <a:r>
              <a:rPr lang="en-US" sz="2100" b="1" dirty="0"/>
              <a:t>Buttons: B</a:t>
            </a:r>
          </a:p>
          <a:p>
            <a:r>
              <a:rPr lang="en-US" sz="2100" b="1" dirty="0"/>
              <a:t>Landmarks: R</a:t>
            </a:r>
          </a:p>
          <a:p>
            <a:r>
              <a:rPr lang="en-US" sz="2100" b="1" dirty="0"/>
              <a:t>Tables: T</a:t>
            </a:r>
          </a:p>
          <a:p>
            <a:r>
              <a:rPr lang="en-US" sz="2100" b="1" dirty="0"/>
              <a:t>Navigate Table Cells: Control + Alt + Arrow Keys</a:t>
            </a:r>
          </a:p>
          <a:p>
            <a:r>
              <a:rPr lang="en-US" sz="2100" b="1" dirty="0"/>
              <a:t>Toggle Forms Mode: Enter</a:t>
            </a:r>
            <a:endParaRPr lang="en-US" sz="2100" dirty="0"/>
          </a:p>
        </p:txBody>
      </p:sp>
    </p:spTree>
    <p:extLst>
      <p:ext uri="{BB962C8B-B14F-4D97-AF65-F5344CB8AC3E}">
        <p14:creationId xmlns:p14="http://schemas.microsoft.com/office/powerpoint/2010/main" val="92499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VoiceOver Shortcuts</a:t>
            </a:r>
          </a:p>
        </p:txBody>
      </p:sp>
      <p:sp>
        <p:nvSpPr>
          <p:cNvPr id="3" name="Content Placeholder 2"/>
          <p:cNvSpPr>
            <a:spLocks noGrp="1"/>
          </p:cNvSpPr>
          <p:nvPr>
            <p:ph idx="1"/>
          </p:nvPr>
        </p:nvSpPr>
        <p:spPr>
          <a:xfrm>
            <a:off x="304800" y="1676400"/>
            <a:ext cx="8633138" cy="4447309"/>
          </a:xfrm>
        </p:spPr>
        <p:txBody>
          <a:bodyPr>
            <a:normAutofit/>
          </a:bodyPr>
          <a:lstStyle/>
          <a:p>
            <a:r>
              <a:rPr lang="en-US" sz="2100" b="1" dirty="0"/>
              <a:t>VO Key: Control + Option</a:t>
            </a:r>
          </a:p>
          <a:p>
            <a:r>
              <a:rPr lang="en-US" sz="2100" b="1" dirty="0"/>
              <a:t>Stop: Control</a:t>
            </a:r>
          </a:p>
          <a:p>
            <a:r>
              <a:rPr lang="en-US" sz="2100" b="1" dirty="0"/>
              <a:t>Rotor: VO + U, then Left/Right Arrow</a:t>
            </a:r>
          </a:p>
          <a:p>
            <a:r>
              <a:rPr lang="en-US" sz="2100" b="1" dirty="0"/>
              <a:t>Speech Rate: VO + Command + Left/Right Arrow</a:t>
            </a:r>
          </a:p>
          <a:p>
            <a:r>
              <a:rPr lang="en-US" sz="2100" b="1" dirty="0"/>
              <a:t>Previous/Next Item: VO + Left/Right Arrow</a:t>
            </a:r>
          </a:p>
          <a:p>
            <a:r>
              <a:rPr lang="en-US" sz="2100" b="1" dirty="0"/>
              <a:t>Heading: VO + Command + H</a:t>
            </a:r>
          </a:p>
          <a:p>
            <a:r>
              <a:rPr lang="en-US" sz="2100" b="1" dirty="0"/>
              <a:t>Table: VO + Command + T</a:t>
            </a:r>
          </a:p>
          <a:p>
            <a:r>
              <a:rPr lang="en-US" sz="2100" b="1" dirty="0"/>
              <a:t>Graphic: VO + Command + G</a:t>
            </a:r>
          </a:p>
          <a:p>
            <a:r>
              <a:rPr lang="en-US" sz="2100" b="1" dirty="0"/>
              <a:t>Activate Link/Form Control: VO + Spacebar</a:t>
            </a:r>
            <a:endParaRPr lang="en-US" sz="2100" dirty="0"/>
          </a:p>
        </p:txBody>
      </p:sp>
    </p:spTree>
    <p:extLst>
      <p:ext uri="{BB962C8B-B14F-4D97-AF65-F5344CB8AC3E}">
        <p14:creationId xmlns:p14="http://schemas.microsoft.com/office/powerpoint/2010/main" val="84100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Browsing Common Browsers</a:t>
            </a:r>
          </a:p>
        </p:txBody>
      </p:sp>
      <p:sp>
        <p:nvSpPr>
          <p:cNvPr id="3" name="Content Placeholder 2"/>
          <p:cNvSpPr>
            <a:spLocks noGrp="1"/>
          </p:cNvSpPr>
          <p:nvPr>
            <p:ph idx="1"/>
          </p:nvPr>
        </p:nvSpPr>
        <p:spPr>
          <a:xfrm>
            <a:off x="457201" y="1524000"/>
            <a:ext cx="2438399" cy="5005589"/>
          </a:xfrm>
        </p:spPr>
        <p:txBody>
          <a:bodyPr>
            <a:normAutofit lnSpcReduction="10000"/>
          </a:bodyPr>
          <a:lstStyle/>
          <a:p>
            <a:pPr marL="0" indent="0">
              <a:buNone/>
            </a:pPr>
            <a:r>
              <a:rPr lang="en-US" sz="2850" b="1" dirty="0"/>
              <a:t>JAWS</a:t>
            </a:r>
          </a:p>
          <a:p>
            <a:r>
              <a:rPr lang="en-US" sz="2850" b="1" dirty="0"/>
              <a:t>IE 11</a:t>
            </a:r>
          </a:p>
          <a:p>
            <a:r>
              <a:rPr lang="en-US" sz="2850" b="1" dirty="0"/>
              <a:t>Firefox</a:t>
            </a:r>
          </a:p>
          <a:p>
            <a:pPr marL="0" indent="0">
              <a:buNone/>
            </a:pPr>
            <a:endParaRPr lang="en-US" sz="2850" b="1" dirty="0"/>
          </a:p>
          <a:p>
            <a:pPr marL="0" indent="0">
              <a:buNone/>
            </a:pPr>
            <a:r>
              <a:rPr lang="en-US" sz="2850" b="1" dirty="0"/>
              <a:t>NVDA</a:t>
            </a:r>
          </a:p>
          <a:p>
            <a:r>
              <a:rPr lang="en-US" sz="2850" b="1" dirty="0"/>
              <a:t>IE 11</a:t>
            </a:r>
          </a:p>
          <a:p>
            <a:r>
              <a:rPr lang="en-US" sz="2850" b="1" dirty="0"/>
              <a:t>Firefox</a:t>
            </a:r>
          </a:p>
          <a:p>
            <a:pPr marL="0" indent="0">
              <a:buNone/>
            </a:pPr>
            <a:endParaRPr lang="en-US" sz="2850" b="1" dirty="0"/>
          </a:p>
          <a:p>
            <a:pPr marL="0" indent="0">
              <a:buNone/>
            </a:pPr>
            <a:r>
              <a:rPr lang="en-US" sz="2850" b="1" dirty="0"/>
              <a:t>VoiceOver</a:t>
            </a:r>
          </a:p>
          <a:p>
            <a:r>
              <a:rPr lang="en-US" sz="2850" b="1" dirty="0"/>
              <a:t>Safari</a:t>
            </a:r>
            <a:endParaRPr lang="en-US" sz="2400" b="1" dirty="0"/>
          </a:p>
          <a:p>
            <a:pPr marL="0" indent="0">
              <a:buNone/>
            </a:pPr>
            <a:endParaRPr lang="en-US" sz="2800" dirty="0"/>
          </a:p>
        </p:txBody>
      </p:sp>
      <p:pic>
        <p:nvPicPr>
          <p:cNvPr id="4" name="Picture 3" descr="Internet Explorer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1752600"/>
            <a:ext cx="2895600" cy="1447800"/>
          </a:xfrm>
          <a:prstGeom prst="rect">
            <a:avLst/>
          </a:prstGeom>
        </p:spPr>
      </p:pic>
      <p:pic>
        <p:nvPicPr>
          <p:cNvPr id="5" name="Picture 4" descr="Mozilla Firefox"/>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016" y="4306194"/>
            <a:ext cx="1687167" cy="1600200"/>
          </a:xfrm>
          <a:prstGeom prst="rect">
            <a:avLst/>
          </a:prstGeom>
        </p:spPr>
      </p:pic>
      <p:pic>
        <p:nvPicPr>
          <p:cNvPr id="6" name="Picture 5" descr="Safar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6600" y="4153794"/>
            <a:ext cx="1905000" cy="1905000"/>
          </a:xfrm>
          <a:prstGeom prst="rect">
            <a:avLst/>
          </a:prstGeom>
        </p:spPr>
      </p:pic>
    </p:spTree>
    <p:extLst>
      <p:ext uri="{BB962C8B-B14F-4D97-AF65-F5344CB8AC3E}">
        <p14:creationId xmlns:p14="http://schemas.microsoft.com/office/powerpoint/2010/main" val="106491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Smartphone and Tablet Testing</a:t>
            </a:r>
          </a:p>
        </p:txBody>
      </p:sp>
      <p:sp>
        <p:nvSpPr>
          <p:cNvPr id="3" name="Content Placeholder 2"/>
          <p:cNvSpPr>
            <a:spLocks noGrp="1"/>
          </p:cNvSpPr>
          <p:nvPr>
            <p:ph idx="1"/>
          </p:nvPr>
        </p:nvSpPr>
        <p:spPr>
          <a:xfrm>
            <a:off x="228601" y="1447800"/>
            <a:ext cx="3276599" cy="5257800"/>
          </a:xfrm>
        </p:spPr>
        <p:txBody>
          <a:bodyPr>
            <a:normAutofit fontScale="85000" lnSpcReduction="20000"/>
          </a:bodyPr>
          <a:lstStyle/>
          <a:p>
            <a:r>
              <a:rPr lang="en-US" sz="2850" b="1" dirty="0"/>
              <a:t>What to Test On? </a:t>
            </a:r>
          </a:p>
          <a:p>
            <a:pPr lvl="1"/>
            <a:r>
              <a:rPr lang="en-US" sz="2625" b="1" dirty="0"/>
              <a:t>Consider Analytics</a:t>
            </a:r>
          </a:p>
          <a:p>
            <a:pPr lvl="1"/>
            <a:r>
              <a:rPr lang="en-US" sz="2625" b="1" dirty="0"/>
              <a:t>Consider Complaints Being Received</a:t>
            </a:r>
          </a:p>
          <a:p>
            <a:pPr marL="0" indent="0">
              <a:buNone/>
            </a:pPr>
            <a:endParaRPr lang="en-US" sz="2850" b="1" dirty="0"/>
          </a:p>
          <a:p>
            <a:r>
              <a:rPr lang="en-US" sz="2850" b="1" dirty="0"/>
              <a:t>iOS: VoiceOver</a:t>
            </a:r>
          </a:p>
          <a:p>
            <a:pPr lvl="1"/>
            <a:r>
              <a:rPr lang="en-US" sz="2625" b="1" dirty="0"/>
              <a:t>Smartphone: iPhone</a:t>
            </a:r>
          </a:p>
          <a:p>
            <a:pPr lvl="1"/>
            <a:r>
              <a:rPr lang="en-US" sz="2625" b="1" dirty="0"/>
              <a:t>Tablet: iPad</a:t>
            </a:r>
          </a:p>
          <a:p>
            <a:pPr lvl="1"/>
            <a:r>
              <a:rPr lang="en-US" sz="2625" b="1" dirty="0"/>
              <a:t>Browser: Safari</a:t>
            </a:r>
          </a:p>
          <a:p>
            <a:pPr marL="0" indent="0">
              <a:buNone/>
            </a:pPr>
            <a:endParaRPr lang="en-US" sz="2850" b="1" dirty="0"/>
          </a:p>
          <a:p>
            <a:r>
              <a:rPr lang="en-US" sz="2850" b="1" dirty="0"/>
              <a:t>Android: TalkBack</a:t>
            </a:r>
          </a:p>
          <a:p>
            <a:pPr lvl="1"/>
            <a:r>
              <a:rPr lang="en-US" sz="2575" b="1" dirty="0"/>
              <a:t>Smartphone: Nexus</a:t>
            </a:r>
          </a:p>
          <a:p>
            <a:pPr lvl="1"/>
            <a:r>
              <a:rPr lang="en-US" sz="2575" b="1" dirty="0"/>
              <a:t>Tablet: Nexus</a:t>
            </a:r>
          </a:p>
          <a:p>
            <a:pPr lvl="1"/>
            <a:r>
              <a:rPr lang="en-US" sz="2575" b="1" dirty="0"/>
              <a:t>Browser: Firefox</a:t>
            </a:r>
            <a:endParaRPr lang="en-US" sz="2575" dirty="0"/>
          </a:p>
        </p:txBody>
      </p:sp>
      <p:pic>
        <p:nvPicPr>
          <p:cNvPr id="4" name="Picture 3" descr="display of smartphones and table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399" y="2057400"/>
            <a:ext cx="4635312" cy="3124200"/>
          </a:xfrm>
          <a:prstGeom prst="rect">
            <a:avLst/>
          </a:prstGeom>
        </p:spPr>
      </p:pic>
    </p:spTree>
    <p:extLst>
      <p:ext uri="{BB962C8B-B14F-4D97-AF65-F5344CB8AC3E}">
        <p14:creationId xmlns:p14="http://schemas.microsoft.com/office/powerpoint/2010/main" val="320038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Gestures for iOS and Android</a:t>
            </a:r>
          </a:p>
        </p:txBody>
      </p:sp>
      <p:sp>
        <p:nvSpPr>
          <p:cNvPr id="3" name="Content Placeholder 2"/>
          <p:cNvSpPr>
            <a:spLocks noGrp="1"/>
          </p:cNvSpPr>
          <p:nvPr>
            <p:ph idx="1"/>
          </p:nvPr>
        </p:nvSpPr>
        <p:spPr>
          <a:xfrm>
            <a:off x="293531" y="1752600"/>
            <a:ext cx="8480738" cy="3048000"/>
          </a:xfrm>
        </p:spPr>
        <p:txBody>
          <a:bodyPr>
            <a:normAutofit/>
          </a:bodyPr>
          <a:lstStyle/>
          <a:p>
            <a:endParaRPr lang="en-US" sz="2850" b="1" dirty="0">
              <a:hlinkClick r:id="rId2"/>
            </a:endParaRPr>
          </a:p>
          <a:p>
            <a:endParaRPr lang="en-US" sz="2850" b="1" dirty="0">
              <a:hlinkClick r:id="rId2"/>
            </a:endParaRPr>
          </a:p>
          <a:p>
            <a:r>
              <a:rPr lang="en-US" sz="2850" b="1" dirty="0">
                <a:hlinkClick r:id="rId2"/>
              </a:rPr>
              <a:t>Essential Gestures with iOS</a:t>
            </a:r>
            <a:endParaRPr lang="en-US" sz="2850" b="1" dirty="0"/>
          </a:p>
          <a:p>
            <a:pPr marL="0" indent="0">
              <a:buNone/>
            </a:pPr>
            <a:endParaRPr lang="en-US" sz="2850" b="1" dirty="0"/>
          </a:p>
          <a:p>
            <a:r>
              <a:rPr lang="en-US" sz="2850" b="1" dirty="0">
                <a:hlinkClick r:id="rId3"/>
              </a:rPr>
              <a:t>Essential Gestures with Android</a:t>
            </a:r>
            <a:endParaRPr lang="en-US" sz="2850" b="1" dirty="0"/>
          </a:p>
        </p:txBody>
      </p:sp>
    </p:spTree>
    <p:extLst>
      <p:ext uri="{BB962C8B-B14F-4D97-AF65-F5344CB8AC3E}">
        <p14:creationId xmlns:p14="http://schemas.microsoft.com/office/powerpoint/2010/main" val="2155470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Testing with Peripheral Devices</a:t>
            </a:r>
          </a:p>
        </p:txBody>
      </p:sp>
      <p:sp>
        <p:nvSpPr>
          <p:cNvPr id="3" name="Content Placeholder 2"/>
          <p:cNvSpPr>
            <a:spLocks noGrp="1"/>
          </p:cNvSpPr>
          <p:nvPr>
            <p:ph idx="1"/>
          </p:nvPr>
        </p:nvSpPr>
        <p:spPr>
          <a:xfrm>
            <a:off x="457201" y="1524000"/>
            <a:ext cx="8480738" cy="5005589"/>
          </a:xfrm>
        </p:spPr>
        <p:txBody>
          <a:bodyPr>
            <a:normAutofit/>
          </a:bodyPr>
          <a:lstStyle/>
          <a:p>
            <a:r>
              <a:rPr lang="en-US" sz="2850" b="1" dirty="0"/>
              <a:t>Compatible </a:t>
            </a:r>
            <a:r>
              <a:rPr lang="en-US" sz="2850" b="1" dirty="0" err="1"/>
              <a:t>BlueTooth</a:t>
            </a:r>
            <a:r>
              <a:rPr lang="en-US" sz="2850" b="1" dirty="0"/>
              <a:t> Keyboard</a:t>
            </a:r>
          </a:p>
          <a:p>
            <a:pPr lvl="1"/>
            <a:r>
              <a:rPr lang="en-US" sz="2625" b="1" dirty="0"/>
              <a:t>One Option: Universal Mobile Keyboard (MS)</a:t>
            </a:r>
          </a:p>
          <a:p>
            <a:endParaRPr lang="en-US" sz="2850" b="1" dirty="0"/>
          </a:p>
          <a:p>
            <a:r>
              <a:rPr lang="en-US" sz="2850" b="1" dirty="0">
                <a:hlinkClick r:id="rId2"/>
              </a:rPr>
              <a:t>Essential Shortcut Keys with iOS</a:t>
            </a:r>
            <a:endParaRPr lang="en-US" sz="2850" b="1" dirty="0"/>
          </a:p>
          <a:p>
            <a:pPr marL="0" indent="0">
              <a:buNone/>
            </a:pPr>
            <a:endParaRPr lang="en-US" sz="2850" b="1" dirty="0"/>
          </a:p>
          <a:p>
            <a:r>
              <a:rPr lang="en-US" sz="2850" b="1" dirty="0">
                <a:hlinkClick r:id="rId3"/>
              </a:rPr>
              <a:t>Essential Shortcut Keys with Android</a:t>
            </a:r>
            <a:endParaRPr lang="en-US" sz="2850" b="1" dirty="0"/>
          </a:p>
          <a:p>
            <a:pPr marL="257175" lvl="1" indent="0">
              <a:buNone/>
            </a:pPr>
            <a:endParaRPr lang="en-US" sz="2625" b="1" dirty="0"/>
          </a:p>
          <a:p>
            <a:endParaRPr lang="en-US" sz="2850" b="1" dirty="0"/>
          </a:p>
          <a:p>
            <a:pPr marL="514350" lvl="2" indent="0">
              <a:buNone/>
            </a:pPr>
            <a:endParaRPr lang="en-US" sz="2400" b="1" dirty="0"/>
          </a:p>
          <a:p>
            <a:pPr marL="0" indent="0">
              <a:buNone/>
            </a:pPr>
            <a:endParaRPr lang="en-US" sz="2800" dirty="0"/>
          </a:p>
        </p:txBody>
      </p:sp>
    </p:spTree>
    <p:extLst>
      <p:ext uri="{BB962C8B-B14F-4D97-AF65-F5344CB8AC3E}">
        <p14:creationId xmlns:p14="http://schemas.microsoft.com/office/powerpoint/2010/main" val="121780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Additional Resources</a:t>
            </a:r>
          </a:p>
        </p:txBody>
      </p:sp>
      <p:sp>
        <p:nvSpPr>
          <p:cNvPr id="3" name="Content Placeholder 2"/>
          <p:cNvSpPr>
            <a:spLocks noGrp="1"/>
          </p:cNvSpPr>
          <p:nvPr>
            <p:ph idx="1"/>
          </p:nvPr>
        </p:nvSpPr>
        <p:spPr>
          <a:xfrm>
            <a:off x="381000" y="1371600"/>
            <a:ext cx="8610599" cy="5334000"/>
          </a:xfrm>
        </p:spPr>
        <p:txBody>
          <a:bodyPr>
            <a:noAutofit/>
          </a:bodyPr>
          <a:lstStyle/>
          <a:p>
            <a:pPr lvl="1"/>
            <a:r>
              <a:rPr lang="en-US" sz="2200" b="1" dirty="0">
                <a:hlinkClick r:id="rId2"/>
              </a:rPr>
              <a:t>Paul J. Adam: Web and Mobile Accessibility Resources</a:t>
            </a:r>
            <a:endParaRPr lang="en-US" sz="2200" b="1" dirty="0"/>
          </a:p>
          <a:p>
            <a:pPr marL="257175" lvl="1" indent="0">
              <a:buNone/>
            </a:pPr>
            <a:endParaRPr lang="en-US" sz="2200" b="1" dirty="0"/>
          </a:p>
          <a:p>
            <a:pPr lvl="1"/>
            <a:r>
              <a:rPr lang="en-US" sz="2200" b="1" dirty="0">
                <a:hlinkClick r:id="rId3"/>
              </a:rPr>
              <a:t>WebAIM: Using NVDA to Evaluate Accessibility</a:t>
            </a:r>
            <a:endParaRPr lang="en-US" sz="2200" b="1" dirty="0"/>
          </a:p>
          <a:p>
            <a:pPr marL="257175" lvl="1" indent="0">
              <a:buNone/>
            </a:pPr>
            <a:endParaRPr lang="en-US" sz="2200" b="1" dirty="0"/>
          </a:p>
          <a:p>
            <a:pPr lvl="1"/>
            <a:r>
              <a:rPr lang="en-US" sz="2200" b="1" dirty="0">
                <a:hlinkClick r:id="rId4"/>
              </a:rPr>
              <a:t>WebAIM: Keyboard Shortcuts for NVDA</a:t>
            </a:r>
            <a:endParaRPr lang="en-US" sz="2200" b="1" dirty="0"/>
          </a:p>
          <a:p>
            <a:pPr marL="257175" lvl="1" indent="0">
              <a:buNone/>
            </a:pPr>
            <a:endParaRPr lang="en-US" sz="2200" b="1" dirty="0"/>
          </a:p>
          <a:p>
            <a:pPr lvl="1"/>
            <a:r>
              <a:rPr lang="en-US" sz="2200" b="1" dirty="0">
                <a:hlinkClick r:id="rId5"/>
              </a:rPr>
              <a:t>WebAIM: Using JAWS to Evaluate Accessibility</a:t>
            </a:r>
            <a:endParaRPr lang="en-US" sz="2200" b="1" dirty="0"/>
          </a:p>
          <a:p>
            <a:pPr marL="257175" lvl="1" indent="0">
              <a:buNone/>
            </a:pPr>
            <a:endParaRPr lang="en-US" sz="2200" b="1" dirty="0"/>
          </a:p>
          <a:p>
            <a:pPr lvl="1"/>
            <a:r>
              <a:rPr lang="en-US" sz="2200" b="1" dirty="0">
                <a:hlinkClick r:id="rId6"/>
              </a:rPr>
              <a:t>WebAIM: Keyboard Shortcuts for JAWS</a:t>
            </a:r>
            <a:endParaRPr lang="en-US" sz="2200" b="1" dirty="0"/>
          </a:p>
          <a:p>
            <a:pPr marL="257175" lvl="1" indent="0">
              <a:buNone/>
            </a:pPr>
            <a:endParaRPr lang="en-US" sz="2200" b="1" dirty="0"/>
          </a:p>
          <a:p>
            <a:pPr lvl="1"/>
            <a:r>
              <a:rPr lang="en-US" sz="2200" b="1" dirty="0">
                <a:hlinkClick r:id="rId7"/>
              </a:rPr>
              <a:t>WAI’s Web Accessibility Perspectives</a:t>
            </a:r>
            <a:endParaRPr lang="en-US" sz="2200" b="1" dirty="0"/>
          </a:p>
          <a:p>
            <a:pPr lvl="1"/>
            <a:endParaRPr lang="en-US" sz="2200" b="1" dirty="0"/>
          </a:p>
          <a:p>
            <a:pPr lvl="1"/>
            <a:r>
              <a:rPr lang="en-US" sz="2200" b="1" dirty="0">
                <a:hlinkClick r:id="rId8"/>
              </a:rPr>
              <a:t>AMAC’s AccessGA: Web Accessibility in Action</a:t>
            </a:r>
            <a:endParaRPr lang="en-US" sz="2200" b="1" dirty="0"/>
          </a:p>
        </p:txBody>
      </p:sp>
    </p:spTree>
    <p:extLst>
      <p:ext uri="{BB962C8B-B14F-4D97-AF65-F5344CB8AC3E}">
        <p14:creationId xmlns:p14="http://schemas.microsoft.com/office/powerpoint/2010/main" val="598072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Our Presenters</a:t>
            </a:r>
          </a:p>
        </p:txBody>
      </p:sp>
      <p:pic>
        <p:nvPicPr>
          <p:cNvPr id="7" name="Picture 6" descr="Headshot of John Rempel QC and Training Specialist, and Kare Romanski, ICT Accessibility Compliance Director at AMAC"/>
          <p:cNvPicPr>
            <a:picLocks noChangeAspect="1"/>
          </p:cNvPicPr>
          <p:nvPr/>
        </p:nvPicPr>
        <p:blipFill>
          <a:blip r:embed="rId2"/>
          <a:stretch>
            <a:fillRect/>
          </a:stretch>
        </p:blipFill>
        <p:spPr>
          <a:xfrm>
            <a:off x="1447800" y="2057400"/>
            <a:ext cx="6519805" cy="3962400"/>
          </a:xfrm>
          <a:prstGeom prst="rect">
            <a:avLst/>
          </a:prstGeom>
        </p:spPr>
      </p:pic>
    </p:spTree>
    <p:extLst>
      <p:ext uri="{BB962C8B-B14F-4D97-AF65-F5344CB8AC3E}">
        <p14:creationId xmlns:p14="http://schemas.microsoft.com/office/powerpoint/2010/main" val="593945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Best Testing Tool"/>
          <p:cNvSpPr>
            <a:spLocks noGrp="1"/>
          </p:cNvSpPr>
          <p:nvPr>
            <p:ph type="title"/>
          </p:nvPr>
        </p:nvSpPr>
        <p:spPr/>
        <p:txBody>
          <a:bodyPr/>
          <a:lstStyle/>
          <a:p>
            <a:r>
              <a:rPr lang="en-US" sz="4050" dirty="0">
                <a:solidFill>
                  <a:schemeClr val="bg1"/>
                </a:solidFill>
              </a:rPr>
              <a:t>Best Testing Tool</a:t>
            </a:r>
          </a:p>
        </p:txBody>
      </p:sp>
      <p:sp>
        <p:nvSpPr>
          <p:cNvPr id="3" name="Content Placeholder 2"/>
          <p:cNvSpPr>
            <a:spLocks noGrp="1"/>
          </p:cNvSpPr>
          <p:nvPr>
            <p:ph idx="1"/>
          </p:nvPr>
        </p:nvSpPr>
        <p:spPr/>
        <p:txBody>
          <a:bodyPr/>
          <a:lstStyle/>
          <a:p>
            <a:pPr marL="0" indent="0">
              <a:buNone/>
            </a:pPr>
            <a:r>
              <a:rPr lang="en-US" sz="4400" dirty="0"/>
              <a:t>The best accessibility testing tool is </a:t>
            </a:r>
          </a:p>
          <a:p>
            <a:pPr marL="0" indent="0">
              <a:buNone/>
            </a:pPr>
            <a:endParaRPr lang="en-US" sz="4400" dirty="0"/>
          </a:p>
          <a:p>
            <a:pPr marL="0" indent="0">
              <a:buNone/>
            </a:pPr>
            <a:r>
              <a:rPr lang="en-US" sz="11000" cap="all" dirty="0"/>
              <a:t>knowledge</a:t>
            </a:r>
            <a:r>
              <a:rPr lang="en-US" sz="11000" dirty="0"/>
              <a:t>!</a:t>
            </a:r>
          </a:p>
        </p:txBody>
      </p:sp>
    </p:spTree>
    <p:extLst>
      <p:ext uri="{BB962C8B-B14F-4D97-AF65-F5344CB8AC3E}">
        <p14:creationId xmlns:p14="http://schemas.microsoft.com/office/powerpoint/2010/main" val="75034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Effective Evaluations"/>
          <p:cNvSpPr>
            <a:spLocks noGrp="1"/>
          </p:cNvSpPr>
          <p:nvPr>
            <p:ph type="title"/>
          </p:nvPr>
        </p:nvSpPr>
        <p:spPr/>
        <p:txBody>
          <a:bodyPr/>
          <a:lstStyle/>
          <a:p>
            <a:r>
              <a:rPr lang="en-US" sz="4050" dirty="0">
                <a:solidFill>
                  <a:schemeClr val="bg1"/>
                </a:solidFill>
              </a:rPr>
              <a:t>Effective Evaluations </a:t>
            </a:r>
          </a:p>
        </p:txBody>
      </p:sp>
      <p:sp>
        <p:nvSpPr>
          <p:cNvPr id="3" name="Content Placeholder 2"/>
          <p:cNvSpPr>
            <a:spLocks noGrp="1"/>
          </p:cNvSpPr>
          <p:nvPr>
            <p:ph idx="1"/>
          </p:nvPr>
        </p:nvSpPr>
        <p:spPr/>
        <p:txBody>
          <a:bodyPr/>
          <a:lstStyle/>
          <a:p>
            <a:pPr marL="0" indent="0">
              <a:buNone/>
            </a:pPr>
            <a:r>
              <a:rPr lang="en-US" sz="2400" dirty="0"/>
              <a:t>Effective evaluation includes: </a:t>
            </a:r>
          </a:p>
          <a:p>
            <a:r>
              <a:rPr lang="en-US" sz="2400" dirty="0"/>
              <a:t>Establishing clear requirements and conformance levels </a:t>
            </a:r>
          </a:p>
          <a:p>
            <a:r>
              <a:rPr lang="en-US" sz="2400" dirty="0"/>
              <a:t>Ensuring a common understanding among team members (designers, developers, content providers)</a:t>
            </a:r>
          </a:p>
          <a:p>
            <a:r>
              <a:rPr lang="en-US" sz="2400" dirty="0"/>
              <a:t>Establishing a review schedule during the design and development processes </a:t>
            </a:r>
          </a:p>
          <a:p>
            <a:r>
              <a:rPr lang="en-US" sz="2400" dirty="0"/>
              <a:t>Providing information on evaluation approaches so that both designers, content providers and developers can perform preliminary reviews on their own </a:t>
            </a:r>
          </a:p>
        </p:txBody>
      </p:sp>
    </p:spTree>
    <p:extLst>
      <p:ext uri="{BB962C8B-B14F-4D97-AF65-F5344CB8AC3E}">
        <p14:creationId xmlns:p14="http://schemas.microsoft.com/office/powerpoint/2010/main" val="154965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Today’s Presenters</a:t>
            </a:r>
          </a:p>
        </p:txBody>
      </p:sp>
      <p:pic>
        <p:nvPicPr>
          <p:cNvPr id="7" name="Picture 6" descr="Headshot of John Rempel QC and Training Specialist, and Kare Romanski, ICT Accessibility Compliance Director at AMAC"/>
          <p:cNvPicPr>
            <a:picLocks noChangeAspect="1"/>
          </p:cNvPicPr>
          <p:nvPr/>
        </p:nvPicPr>
        <p:blipFill>
          <a:blip r:embed="rId2"/>
          <a:stretch>
            <a:fillRect/>
          </a:stretch>
        </p:blipFill>
        <p:spPr>
          <a:xfrm>
            <a:off x="1447800" y="2057400"/>
            <a:ext cx="6519805" cy="3962400"/>
          </a:xfrm>
          <a:prstGeom prst="rect">
            <a:avLst/>
          </a:prstGeom>
        </p:spPr>
      </p:pic>
    </p:spTree>
    <p:extLst>
      <p:ext uri="{BB962C8B-B14F-4D97-AF65-F5344CB8AC3E}">
        <p14:creationId xmlns:p14="http://schemas.microsoft.com/office/powerpoint/2010/main" val="3496183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ccessibility Testing Methods"/>
          <p:cNvSpPr>
            <a:spLocks noGrp="1"/>
          </p:cNvSpPr>
          <p:nvPr>
            <p:ph type="title"/>
          </p:nvPr>
        </p:nvSpPr>
        <p:spPr/>
        <p:txBody>
          <a:bodyPr/>
          <a:lstStyle/>
          <a:p>
            <a:r>
              <a:rPr lang="en-US" sz="4400" dirty="0">
                <a:solidFill>
                  <a:schemeClr val="bg1"/>
                </a:solidFill>
              </a:rPr>
              <a:t>Accessibility Testing Methods</a:t>
            </a:r>
            <a:endParaRPr lang="en-US" sz="4050" dirty="0">
              <a:solidFill>
                <a:schemeClr val="bg1"/>
              </a:solidFill>
            </a:endParaRPr>
          </a:p>
        </p:txBody>
      </p:sp>
      <p:sp>
        <p:nvSpPr>
          <p:cNvPr id="3" name="Content Placeholder 2"/>
          <p:cNvSpPr>
            <a:spLocks noGrp="1"/>
          </p:cNvSpPr>
          <p:nvPr>
            <p:ph idx="1"/>
          </p:nvPr>
        </p:nvSpPr>
        <p:spPr/>
        <p:txBody>
          <a:bodyPr/>
          <a:lstStyle/>
          <a:p>
            <a:pPr marL="0" indent="0">
              <a:buNone/>
            </a:pPr>
            <a:r>
              <a:rPr lang="en-US" sz="2400" dirty="0"/>
              <a:t>Methods to test for accessibility with varying levels of detail: </a:t>
            </a:r>
          </a:p>
          <a:p>
            <a:r>
              <a:rPr lang="en-US" sz="2400" dirty="0"/>
              <a:t>Browsers often have an Add-on for a quick accessibility checks </a:t>
            </a:r>
          </a:p>
          <a:p>
            <a:r>
              <a:rPr lang="en-US" sz="2400" dirty="0"/>
              <a:t>Software tools are available </a:t>
            </a:r>
          </a:p>
          <a:p>
            <a:r>
              <a:rPr lang="en-US" sz="2400" dirty="0"/>
              <a:t>An in-house checklist can be a helpful aide for repeated projects, similarly a Compliance Matrix </a:t>
            </a:r>
          </a:p>
          <a:p>
            <a:r>
              <a:rPr lang="en-US" sz="2400" dirty="0"/>
              <a:t>The service of an external company or expert can be beneficial</a:t>
            </a:r>
          </a:p>
          <a:p>
            <a:r>
              <a:rPr lang="en-US" sz="2400" dirty="0"/>
              <a:t>The Web Accessibility Preliminary Evaluation provides detailed guidance on how to check for accessibility </a:t>
            </a:r>
          </a:p>
        </p:txBody>
      </p:sp>
    </p:spTree>
    <p:extLst>
      <p:ext uri="{BB962C8B-B14F-4D97-AF65-F5344CB8AC3E}">
        <p14:creationId xmlns:p14="http://schemas.microsoft.com/office/powerpoint/2010/main" val="192821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Effective Evaluations"/>
          <p:cNvSpPr>
            <a:spLocks noGrp="1"/>
          </p:cNvSpPr>
          <p:nvPr>
            <p:ph type="title"/>
          </p:nvPr>
        </p:nvSpPr>
        <p:spPr/>
        <p:txBody>
          <a:bodyPr/>
          <a:lstStyle/>
          <a:p>
            <a:r>
              <a:rPr lang="en-US" sz="4050" dirty="0">
                <a:solidFill>
                  <a:schemeClr val="bg1"/>
                </a:solidFill>
              </a:rPr>
              <a:t>Effective User Evaluations </a:t>
            </a:r>
          </a:p>
        </p:txBody>
      </p:sp>
      <p:sp>
        <p:nvSpPr>
          <p:cNvPr id="3" name="Content Placeholder 2"/>
          <p:cNvSpPr>
            <a:spLocks noGrp="1"/>
          </p:cNvSpPr>
          <p:nvPr>
            <p:ph idx="1"/>
          </p:nvPr>
        </p:nvSpPr>
        <p:spPr/>
        <p:txBody>
          <a:bodyPr/>
          <a:lstStyle/>
          <a:p>
            <a:pPr marL="0" indent="0">
              <a:buNone/>
            </a:pPr>
            <a:r>
              <a:rPr lang="en-US" sz="2100" dirty="0"/>
              <a:t>Evaluate websites/apps with real people to understand accessibility issues</a:t>
            </a:r>
            <a:br>
              <a:rPr lang="en-US" sz="2000" dirty="0"/>
            </a:br>
            <a:endParaRPr lang="en-US" sz="2000" dirty="0"/>
          </a:p>
          <a:p>
            <a:r>
              <a:rPr lang="en-US" dirty="0">
                <a:hlinkClick r:id="rId2"/>
              </a:rPr>
              <a:t>Evaluate with users with disabilities</a:t>
            </a:r>
            <a:r>
              <a:rPr lang="en-US" dirty="0"/>
              <a:t> and with older users to identify usability issues that are not discovered by conformance evaluation alone. </a:t>
            </a:r>
            <a:br>
              <a:rPr lang="en-US" dirty="0"/>
            </a:br>
            <a:endParaRPr lang="en-US" dirty="0"/>
          </a:p>
          <a:p>
            <a:r>
              <a:rPr lang="en-US" dirty="0">
                <a:hlinkClick r:id="rId3"/>
              </a:rPr>
              <a:t>Involve users early in web projects ensures better and easier accessibility</a:t>
            </a:r>
            <a:r>
              <a:rPr lang="en-US" dirty="0"/>
              <a:t> </a:t>
            </a:r>
            <a:br>
              <a:rPr lang="en-US" dirty="0"/>
            </a:br>
            <a:endParaRPr lang="en-US" dirty="0"/>
          </a:p>
          <a:p>
            <a:r>
              <a:rPr lang="en-US" dirty="0">
                <a:hlinkClick r:id="rId4"/>
              </a:rPr>
              <a:t>Involve users with disabilities and have accessibility specialists evaluate</a:t>
            </a:r>
            <a:r>
              <a:rPr lang="en-US" dirty="0"/>
              <a:t> in planned repairs can catch any problems before they are propagated throughout your site. </a:t>
            </a:r>
            <a:br>
              <a:rPr lang="en-US" dirty="0"/>
            </a:br>
            <a:endParaRPr lang="en-US" dirty="0"/>
          </a:p>
          <a:p>
            <a:r>
              <a:rPr lang="en-US" dirty="0"/>
              <a:t>Include users throughout the development process to complete sample tasks on prototypes can assist in understanding how the different aspects of the design and coding can be improved. </a:t>
            </a:r>
          </a:p>
          <a:p>
            <a:pPr marL="0" indent="0">
              <a:buNone/>
            </a:pPr>
            <a:endParaRPr lang="en-US" dirty="0"/>
          </a:p>
        </p:txBody>
      </p:sp>
    </p:spTree>
    <p:extLst>
      <p:ext uri="{BB962C8B-B14F-4D97-AF65-F5344CB8AC3E}">
        <p14:creationId xmlns:p14="http://schemas.microsoft.com/office/powerpoint/2010/main" val="87762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raining"/>
          <p:cNvSpPr>
            <a:spLocks noGrp="1"/>
          </p:cNvSpPr>
          <p:nvPr>
            <p:ph type="title"/>
          </p:nvPr>
        </p:nvSpPr>
        <p:spPr/>
        <p:txBody>
          <a:bodyPr/>
          <a:lstStyle/>
          <a:p>
            <a:r>
              <a:rPr lang="en-US" sz="4400" dirty="0">
                <a:solidFill>
                  <a:schemeClr val="bg1"/>
                </a:solidFill>
              </a:rPr>
              <a:t>Training</a:t>
            </a:r>
          </a:p>
        </p:txBody>
      </p:sp>
      <p:sp>
        <p:nvSpPr>
          <p:cNvPr id="3" name="Content Placeholder 2"/>
          <p:cNvSpPr>
            <a:spLocks noGrp="1"/>
          </p:cNvSpPr>
          <p:nvPr>
            <p:ph idx="1"/>
          </p:nvPr>
        </p:nvSpPr>
        <p:spPr>
          <a:xfrm>
            <a:off x="457200" y="1600202"/>
            <a:ext cx="5181600" cy="5257798"/>
          </a:xfrm>
        </p:spPr>
        <p:txBody>
          <a:bodyPr/>
          <a:lstStyle/>
          <a:p>
            <a:pPr marL="0" indent="0">
              <a:buNone/>
            </a:pPr>
            <a:r>
              <a:rPr lang="en-US" sz="3200" dirty="0"/>
              <a:t>Training and Support is critical to success</a:t>
            </a:r>
            <a:endParaRPr lang="en-US" sz="2800" dirty="0"/>
          </a:p>
          <a:p>
            <a:r>
              <a:rPr lang="en-US" sz="2400" dirty="0"/>
              <a:t>Solutions need system-wide training &amp; support</a:t>
            </a:r>
            <a:endParaRPr lang="en-US" sz="2000" dirty="0"/>
          </a:p>
          <a:p>
            <a:pPr lvl="1"/>
            <a:r>
              <a:rPr lang="en-US" sz="1775" dirty="0"/>
              <a:t> Develop skills over time and need</a:t>
            </a:r>
            <a:endParaRPr lang="en-US" sz="2175" dirty="0"/>
          </a:p>
          <a:p>
            <a:pPr lvl="2"/>
            <a:r>
              <a:rPr lang="en-US" sz="1800" dirty="0"/>
              <a:t>Train users</a:t>
            </a:r>
          </a:p>
          <a:p>
            <a:pPr lvl="2"/>
            <a:r>
              <a:rPr lang="en-US" sz="1800" dirty="0"/>
              <a:t>Provide materials and examples</a:t>
            </a:r>
          </a:p>
          <a:p>
            <a:pPr lvl="2"/>
            <a:r>
              <a:rPr lang="en-US" sz="1800" dirty="0"/>
              <a:t>Resolve issues</a:t>
            </a:r>
          </a:p>
          <a:p>
            <a:pPr lvl="2"/>
            <a:r>
              <a:rPr lang="en-US" sz="1800" dirty="0"/>
              <a:t>Applying/understanding of standards &amp; guidelines</a:t>
            </a:r>
          </a:p>
          <a:p>
            <a:r>
              <a:rPr lang="en-US" sz="2400" dirty="0"/>
              <a:t>Remember, for most accessibility:</a:t>
            </a:r>
          </a:p>
          <a:p>
            <a:pPr lvl="1"/>
            <a:r>
              <a:rPr lang="en-US" sz="1800" dirty="0"/>
              <a:t> Is only one of their many job duties</a:t>
            </a:r>
          </a:p>
          <a:p>
            <a:pPr lvl="1"/>
            <a:r>
              <a:rPr lang="en-US" sz="1800" dirty="0"/>
              <a:t> Can’t be learned/fully understood overnight</a:t>
            </a:r>
          </a:p>
          <a:p>
            <a:pPr lvl="1"/>
            <a:r>
              <a:rPr lang="en-US" sz="1800" dirty="0"/>
              <a:t> Needs to be introduced over time</a:t>
            </a:r>
          </a:p>
          <a:p>
            <a:endParaRPr lang="en-US" dirty="0"/>
          </a:p>
        </p:txBody>
      </p:sp>
      <p:pic>
        <p:nvPicPr>
          <p:cNvPr id="3074" name="Picture 2" descr="Five people  all high fiving each other as a team  Embedded text reads, &quot;Team Training achieve more together&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4030" y="4343400"/>
            <a:ext cx="3273769" cy="237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51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ccessibility Testing"/>
          <p:cNvSpPr>
            <a:spLocks noGrp="1"/>
          </p:cNvSpPr>
          <p:nvPr>
            <p:ph type="title"/>
          </p:nvPr>
        </p:nvSpPr>
        <p:spPr>
          <a:xfrm>
            <a:off x="261257" y="152400"/>
            <a:ext cx="8458200" cy="792162"/>
          </a:xfrm>
        </p:spPr>
        <p:txBody>
          <a:bodyPr/>
          <a:lstStyle/>
          <a:p>
            <a:r>
              <a:rPr lang="en-US" sz="4050" b="1" dirty="0">
                <a:solidFill>
                  <a:schemeClr val="bg1"/>
                </a:solidFill>
              </a:rPr>
              <a:t>Accessibility Testing</a:t>
            </a:r>
            <a:endParaRPr lang="en-US" sz="4050" dirty="0">
              <a:solidFill>
                <a:schemeClr val="bg1"/>
              </a:solidFill>
            </a:endParaRPr>
          </a:p>
        </p:txBody>
      </p:sp>
      <p:pic>
        <p:nvPicPr>
          <p:cNvPr id="11" name="Picture 10" descr="Manual testing versus automated testing chart"/>
          <p:cNvPicPr>
            <a:picLocks noChangeAspect="1"/>
          </p:cNvPicPr>
          <p:nvPr/>
        </p:nvPicPr>
        <p:blipFill>
          <a:blip r:embed="rId3"/>
          <a:stretch>
            <a:fillRect/>
          </a:stretch>
        </p:blipFill>
        <p:spPr>
          <a:xfrm>
            <a:off x="1232351" y="1281657"/>
            <a:ext cx="6516009" cy="3562847"/>
          </a:xfrm>
          <a:prstGeom prst="rect">
            <a:avLst/>
          </a:prstGeom>
        </p:spPr>
      </p:pic>
      <p:sp>
        <p:nvSpPr>
          <p:cNvPr id="10" name="Rectangle 9"/>
          <p:cNvSpPr/>
          <p:nvPr/>
        </p:nvSpPr>
        <p:spPr>
          <a:xfrm>
            <a:off x="261257" y="5181600"/>
            <a:ext cx="8458199" cy="1477328"/>
          </a:xfrm>
          <a:prstGeom prst="rect">
            <a:avLst/>
          </a:prstGeom>
        </p:spPr>
        <p:txBody>
          <a:bodyPr wrap="square">
            <a:spAutoFit/>
          </a:bodyPr>
          <a:lstStyle/>
          <a:p>
            <a:r>
              <a:rPr lang="en-US" sz="1800" dirty="0"/>
              <a:t>A sound testing strategy combines functional and structural testing during the entire product lifecycle and automated testing at the end of the development lifecycle to create an accessible product and reduce the cost. Three checkpoints should occur during the design, template creation and template integration stages.</a:t>
            </a:r>
          </a:p>
        </p:txBody>
      </p:sp>
    </p:spTree>
    <p:extLst>
      <p:ext uri="{BB962C8B-B14F-4D97-AF65-F5344CB8AC3E}">
        <p14:creationId xmlns:p14="http://schemas.microsoft.com/office/powerpoint/2010/main" val="52519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ign Checkpoints"/>
          <p:cNvSpPr>
            <a:spLocks noGrp="1"/>
          </p:cNvSpPr>
          <p:nvPr>
            <p:ph type="title"/>
          </p:nvPr>
        </p:nvSpPr>
        <p:spPr/>
        <p:txBody>
          <a:bodyPr/>
          <a:lstStyle/>
          <a:p>
            <a:r>
              <a:rPr lang="en-US" sz="4050" dirty="0">
                <a:solidFill>
                  <a:schemeClr val="bg1"/>
                </a:solidFill>
              </a:rPr>
              <a:t>Design Checkpoints</a:t>
            </a:r>
          </a:p>
        </p:txBody>
      </p:sp>
      <p:sp>
        <p:nvSpPr>
          <p:cNvPr id="3" name="Content Placeholder 2"/>
          <p:cNvSpPr>
            <a:spLocks noGrp="1"/>
          </p:cNvSpPr>
          <p:nvPr>
            <p:ph idx="1"/>
          </p:nvPr>
        </p:nvSpPr>
        <p:spPr/>
        <p:txBody>
          <a:bodyPr/>
          <a:lstStyle/>
          <a:p>
            <a:pPr marL="0" lvl="0" indent="0">
              <a:buNone/>
            </a:pPr>
            <a:r>
              <a:rPr lang="en-US" sz="2000" dirty="0">
                <a:solidFill>
                  <a:prstClr val="black"/>
                </a:solidFill>
              </a:rPr>
              <a:t>Web site accessibility can be measured at stages throughout its development</a:t>
            </a:r>
          </a:p>
          <a:p>
            <a:pPr marL="0" indent="0">
              <a:buNone/>
            </a:pPr>
            <a:endParaRPr lang="en-US" sz="2000" dirty="0"/>
          </a:p>
          <a:p>
            <a:pPr marL="0" indent="0">
              <a:buNone/>
            </a:pPr>
            <a:r>
              <a:rPr lang="en-US" sz="2400" dirty="0"/>
              <a:t>Stages of web development lifecycle for most projects include: </a:t>
            </a:r>
            <a:endParaRPr lang="en-US" sz="2000" dirty="0"/>
          </a:p>
          <a:p>
            <a:pPr marL="0" indent="0">
              <a:buNone/>
            </a:pPr>
            <a:r>
              <a:rPr lang="en-US" sz="2400" b="1" dirty="0"/>
              <a:t>Design</a:t>
            </a:r>
            <a:r>
              <a:rPr lang="en-US" sz="2400" dirty="0"/>
              <a:t> – visually check designs before going to template stage</a:t>
            </a:r>
          </a:p>
          <a:p>
            <a:pPr lvl="1"/>
            <a:r>
              <a:rPr lang="en-US" sz="2000" dirty="0"/>
              <a:t>Flexible Layout - allows the layout and/or text to 'scale' to the user's window size</a:t>
            </a:r>
          </a:p>
          <a:p>
            <a:pPr lvl="1"/>
            <a:r>
              <a:rPr lang="en-US" sz="2000" dirty="0"/>
              <a:t>Consistent Layout – (navigation/layout) consistently drill down to all levels</a:t>
            </a:r>
          </a:p>
          <a:p>
            <a:pPr lvl="1"/>
            <a:r>
              <a:rPr lang="en-US" sz="2000" dirty="0"/>
              <a:t>Color Contrast - between text/background colors for known color blindness conditions</a:t>
            </a:r>
          </a:p>
          <a:p>
            <a:pPr lvl="1"/>
            <a:r>
              <a:rPr lang="en-US" sz="2000" dirty="0"/>
              <a:t>Structure Outlined – (Information Architecture) little to be done a11y-wise at this stage </a:t>
            </a:r>
          </a:p>
          <a:p>
            <a:pPr marL="257175" lvl="1" indent="0">
              <a:buNone/>
            </a:pPr>
            <a:endParaRPr lang="en-US" sz="1600" dirty="0"/>
          </a:p>
        </p:txBody>
      </p:sp>
    </p:spTree>
    <p:extLst>
      <p:ext uri="{BB962C8B-B14F-4D97-AF65-F5344CB8AC3E}">
        <p14:creationId xmlns:p14="http://schemas.microsoft.com/office/powerpoint/2010/main" val="3358123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emplate Creation Checkpoints"/>
          <p:cNvSpPr>
            <a:spLocks noGrp="1"/>
          </p:cNvSpPr>
          <p:nvPr>
            <p:ph type="title"/>
          </p:nvPr>
        </p:nvSpPr>
        <p:spPr/>
        <p:txBody>
          <a:bodyPr/>
          <a:lstStyle/>
          <a:p>
            <a:r>
              <a:rPr lang="en-US" sz="4050" dirty="0">
                <a:solidFill>
                  <a:schemeClr val="bg1"/>
                </a:solidFill>
              </a:rPr>
              <a:t>Template Creation Checkpoints</a:t>
            </a:r>
          </a:p>
        </p:txBody>
      </p:sp>
      <p:sp>
        <p:nvSpPr>
          <p:cNvPr id="3" name="Content Placeholder 2"/>
          <p:cNvSpPr>
            <a:spLocks noGrp="1"/>
          </p:cNvSpPr>
          <p:nvPr>
            <p:ph idx="1"/>
          </p:nvPr>
        </p:nvSpPr>
        <p:spPr>
          <a:xfrm>
            <a:off x="457200" y="1600202"/>
            <a:ext cx="8229600" cy="5181598"/>
          </a:xfrm>
        </p:spPr>
        <p:txBody>
          <a:bodyPr/>
          <a:lstStyle/>
          <a:p>
            <a:pPr marL="0" indent="0">
              <a:buNone/>
            </a:pPr>
            <a:r>
              <a:rPr lang="en-US" dirty="0"/>
              <a:t>Stages of web development lifecycle for most projects (continued): </a:t>
            </a:r>
          </a:p>
          <a:p>
            <a:r>
              <a:rPr lang="en-US" sz="1600" b="1" dirty="0"/>
              <a:t>Templates created </a:t>
            </a:r>
            <a:r>
              <a:rPr lang="en-US" sz="1600" dirty="0"/>
              <a:t>-  the foundation from which all the pages on the site will be made, where </a:t>
            </a:r>
            <a:br>
              <a:rPr lang="en-US" sz="1600" dirty="0"/>
            </a:br>
            <a:r>
              <a:rPr lang="en-US" sz="1600" dirty="0"/>
              <a:t>  the most WCAG checkpoints occur</a:t>
            </a:r>
          </a:p>
          <a:p>
            <a:pPr lvl="1"/>
            <a:r>
              <a:rPr lang="en-US" sz="1450" dirty="0"/>
              <a:t>templates should undergo a full check on code, cross-browser compatibility and accessibility compliance</a:t>
            </a:r>
          </a:p>
          <a:p>
            <a:pPr lvl="1"/>
            <a:r>
              <a:rPr lang="en-US" sz="1450" dirty="0"/>
              <a:t>user-checks - W3C's validator and accessibility tools are useful at this stage to test the templates</a:t>
            </a:r>
          </a:p>
          <a:p>
            <a:r>
              <a:rPr lang="en-US" sz="1625" dirty="0"/>
              <a:t>Many items still require human checks to see what is appropriate</a:t>
            </a:r>
          </a:p>
          <a:p>
            <a:pPr lvl="1"/>
            <a:r>
              <a:rPr lang="en-US" sz="1450" dirty="0"/>
              <a:t>Valid Code</a:t>
            </a:r>
          </a:p>
          <a:p>
            <a:pPr lvl="1"/>
            <a:r>
              <a:rPr lang="en-US" sz="1450" dirty="0"/>
              <a:t>Separating content from presentation</a:t>
            </a:r>
          </a:p>
          <a:p>
            <a:pPr lvl="1"/>
            <a:r>
              <a:rPr lang="en-US" sz="1450" dirty="0"/>
              <a:t>Structural mark-up</a:t>
            </a:r>
          </a:p>
          <a:p>
            <a:pPr lvl="1"/>
            <a:r>
              <a:rPr lang="en-US" sz="1450" dirty="0"/>
              <a:t>Skip links</a:t>
            </a:r>
          </a:p>
          <a:p>
            <a:pPr lvl="1"/>
            <a:r>
              <a:rPr lang="en-US" sz="1450" dirty="0"/>
              <a:t>Technologies used</a:t>
            </a:r>
          </a:p>
          <a:p>
            <a:pPr lvl="1"/>
            <a:r>
              <a:rPr lang="en-US" sz="1450" dirty="0"/>
              <a:t>Relative units</a:t>
            </a:r>
          </a:p>
          <a:p>
            <a:pPr lvl="1"/>
            <a:r>
              <a:rPr lang="en-US" sz="1450" dirty="0"/>
              <a:t>Language markup</a:t>
            </a:r>
          </a:p>
          <a:p>
            <a:pPr lvl="1"/>
            <a:r>
              <a:rPr lang="en-US" sz="1450" dirty="0"/>
              <a:t>Keyboard use</a:t>
            </a:r>
          </a:p>
          <a:p>
            <a:pPr lvl="1"/>
            <a:r>
              <a:rPr lang="en-US" sz="1450" dirty="0"/>
              <a:t>Avoid moving or flickering content</a:t>
            </a:r>
          </a:p>
          <a:p>
            <a:pPr lvl="1"/>
            <a:r>
              <a:rPr lang="en-US" sz="1450" dirty="0"/>
              <a:t>Scripts – graceful degradation (basic functionality works without JavaScript)</a:t>
            </a:r>
          </a:p>
          <a:p>
            <a:pPr lvl="1"/>
            <a:r>
              <a:rPr lang="en-US" sz="1450" dirty="0"/>
              <a:t>works with a keyboard as well as a mouse (basic functionality works without JavaScript)</a:t>
            </a:r>
          </a:p>
          <a:p>
            <a:pPr lvl="1"/>
            <a:r>
              <a:rPr lang="en-US" sz="1450" dirty="0"/>
              <a:t>works with a keyboard as well as a mouse</a:t>
            </a:r>
          </a:p>
        </p:txBody>
      </p:sp>
    </p:spTree>
    <p:extLst>
      <p:ext uri="{BB962C8B-B14F-4D97-AF65-F5344CB8AC3E}">
        <p14:creationId xmlns:p14="http://schemas.microsoft.com/office/powerpoint/2010/main" val="2990235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emplate Integrated Checkpoints"/>
          <p:cNvSpPr>
            <a:spLocks noGrp="1"/>
          </p:cNvSpPr>
          <p:nvPr>
            <p:ph type="title"/>
          </p:nvPr>
        </p:nvSpPr>
        <p:spPr/>
        <p:txBody>
          <a:bodyPr/>
          <a:lstStyle/>
          <a:p>
            <a:r>
              <a:rPr lang="en-US" sz="4050" dirty="0">
                <a:solidFill>
                  <a:schemeClr val="bg1"/>
                </a:solidFill>
              </a:rPr>
              <a:t>Template Integrated Checkpoints</a:t>
            </a:r>
          </a:p>
        </p:txBody>
      </p:sp>
      <p:sp>
        <p:nvSpPr>
          <p:cNvPr id="3" name="Content Placeholder 2"/>
          <p:cNvSpPr>
            <a:spLocks noGrp="1"/>
          </p:cNvSpPr>
          <p:nvPr>
            <p:ph idx="1"/>
          </p:nvPr>
        </p:nvSpPr>
        <p:spPr>
          <a:xfrm>
            <a:off x="381000" y="1600202"/>
            <a:ext cx="8305800" cy="4343398"/>
          </a:xfrm>
        </p:spPr>
        <p:txBody>
          <a:bodyPr/>
          <a:lstStyle/>
          <a:p>
            <a:pPr marL="0" indent="0">
              <a:buNone/>
            </a:pPr>
            <a:r>
              <a:rPr lang="en-US" dirty="0"/>
              <a:t>Stages of web development lifecycle for most projects (continued): </a:t>
            </a:r>
          </a:p>
          <a:p>
            <a:pPr marL="257175" lvl="1" indent="0">
              <a:buNone/>
            </a:pPr>
            <a:r>
              <a:rPr lang="en-US" sz="1600" dirty="0"/>
              <a:t> </a:t>
            </a:r>
            <a:r>
              <a:rPr lang="en-US" sz="1600" b="1" dirty="0"/>
              <a:t>Templates integrated </a:t>
            </a:r>
            <a:r>
              <a:rPr lang="en-US" sz="1600" dirty="0"/>
              <a:t>– CMS (check at end of stage) ensure templates have been successfully integrated. Allow plenty of time as it may involve making changes to the system!</a:t>
            </a:r>
          </a:p>
          <a:p>
            <a:pPr lvl="1"/>
            <a:r>
              <a:rPr lang="en-US" sz="1600" dirty="0"/>
              <a:t> </a:t>
            </a:r>
            <a:r>
              <a:rPr lang="en-US" sz="1450" dirty="0"/>
              <a:t>Initial content added - Allow some time for updates to the design to account for unforeseen content </a:t>
            </a:r>
            <a:br>
              <a:rPr lang="en-US" sz="1450" dirty="0"/>
            </a:br>
            <a:r>
              <a:rPr lang="en-US" sz="1450" dirty="0"/>
              <a:t> types. Include a good sample of content to give an impression of what it will look like</a:t>
            </a:r>
          </a:p>
          <a:p>
            <a:pPr lvl="1"/>
            <a:r>
              <a:rPr lang="en-US" sz="1450" dirty="0"/>
              <a:t> Site launch - check that the pages match the templates now that the content is included. Note: Some </a:t>
            </a:r>
            <a:br>
              <a:rPr lang="en-US" sz="1450" dirty="0"/>
            </a:br>
            <a:r>
              <a:rPr lang="en-US" sz="1450" dirty="0"/>
              <a:t> CMS have trouble creating valid code that matches templates, and WYSIWYG editors used by the </a:t>
            </a:r>
            <a:br>
              <a:rPr lang="en-US" sz="1450" dirty="0"/>
            </a:br>
            <a:r>
              <a:rPr lang="en-US" sz="1450" dirty="0"/>
              <a:t> systems can output inaccessible code</a:t>
            </a:r>
          </a:p>
          <a:p>
            <a:pPr lvl="1"/>
            <a:r>
              <a:rPr lang="en-US" sz="1450" dirty="0"/>
              <a:t> Further content added -  Not allow images to be added without an alternative text, or highlight those </a:t>
            </a:r>
            <a:br>
              <a:rPr lang="en-US" sz="1450" dirty="0"/>
            </a:br>
            <a:r>
              <a:rPr lang="en-US" sz="1450" dirty="0"/>
              <a:t> that are missing the text</a:t>
            </a:r>
          </a:p>
          <a:p>
            <a:pPr lvl="1"/>
            <a:r>
              <a:rPr lang="en-US" sz="1450" dirty="0"/>
              <a:t> Provide contextual help advising how suitable alternative text might be chosen</a:t>
            </a:r>
          </a:p>
          <a:p>
            <a:pPr lvl="1"/>
            <a:r>
              <a:rPr lang="en-US" sz="1450" dirty="0"/>
              <a:t> Centrally manage alternative texts for all images.</a:t>
            </a:r>
          </a:p>
          <a:p>
            <a:pPr lvl="1"/>
            <a:r>
              <a:rPr lang="en-US" sz="1450" dirty="0"/>
              <a:t> If these checks are not in place, content editors need to know how to apply alt text to an image, and the </a:t>
            </a:r>
            <a:br>
              <a:rPr lang="en-US" sz="1450" dirty="0"/>
            </a:br>
            <a:r>
              <a:rPr lang="en-US" sz="1450" dirty="0"/>
              <a:t> type of description that would be suitable.</a:t>
            </a:r>
          </a:p>
          <a:p>
            <a:pPr marL="257175" lvl="1" indent="0">
              <a:buNone/>
            </a:pPr>
            <a:endParaRPr lang="en-US" dirty="0"/>
          </a:p>
        </p:txBody>
      </p:sp>
    </p:spTree>
    <p:extLst>
      <p:ext uri="{BB962C8B-B14F-4D97-AF65-F5344CB8AC3E}">
        <p14:creationId xmlns:p14="http://schemas.microsoft.com/office/powerpoint/2010/main" val="2365232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emplate Integrated Checkpoints (cont.)"/>
          <p:cNvSpPr>
            <a:spLocks noGrp="1"/>
          </p:cNvSpPr>
          <p:nvPr>
            <p:ph type="title"/>
          </p:nvPr>
        </p:nvSpPr>
        <p:spPr/>
        <p:txBody>
          <a:bodyPr/>
          <a:lstStyle/>
          <a:p>
            <a:pPr algn="l"/>
            <a:r>
              <a:rPr lang="en-US" sz="4050" dirty="0">
                <a:solidFill>
                  <a:schemeClr val="bg1"/>
                </a:solidFill>
              </a:rPr>
              <a:t>Template Integrated Checkpoints </a:t>
            </a:r>
            <a:r>
              <a:rPr lang="en-US" sz="2800" dirty="0">
                <a:solidFill>
                  <a:schemeClr val="bg1"/>
                </a:solidFill>
              </a:rPr>
              <a:t>(cont.)</a:t>
            </a:r>
          </a:p>
        </p:txBody>
      </p:sp>
      <p:sp>
        <p:nvSpPr>
          <p:cNvPr id="3" name="Content Placeholder 2"/>
          <p:cNvSpPr>
            <a:spLocks noGrp="1"/>
          </p:cNvSpPr>
          <p:nvPr>
            <p:ph idx="1"/>
          </p:nvPr>
        </p:nvSpPr>
        <p:spPr/>
        <p:txBody>
          <a:bodyPr/>
          <a:lstStyle/>
          <a:p>
            <a:pPr marL="0" indent="0">
              <a:buNone/>
            </a:pPr>
            <a:r>
              <a:rPr lang="en-US" sz="2200" dirty="0"/>
              <a:t>Stages of web development lifecycle for most projects (continued): </a:t>
            </a:r>
          </a:p>
          <a:p>
            <a:r>
              <a:rPr lang="en-US" sz="2000" dirty="0"/>
              <a:t> </a:t>
            </a:r>
            <a:r>
              <a:rPr lang="en-US" sz="2200" dirty="0"/>
              <a:t>Other aspects of accessibility that editors need to know about are:</a:t>
            </a:r>
          </a:p>
          <a:p>
            <a:pPr lvl="1"/>
            <a:r>
              <a:rPr lang="en-US" sz="1800" dirty="0"/>
              <a:t>    </a:t>
            </a:r>
            <a:r>
              <a:rPr lang="en-US" sz="2000" dirty="0"/>
              <a:t>Correct use of headings;</a:t>
            </a:r>
          </a:p>
          <a:p>
            <a:pPr lvl="1"/>
            <a:r>
              <a:rPr lang="en-US" sz="2000" dirty="0"/>
              <a:t>    Correct use of quotes and acronyms;</a:t>
            </a:r>
          </a:p>
          <a:p>
            <a:pPr lvl="1"/>
            <a:r>
              <a:rPr lang="en-US" sz="2000" dirty="0"/>
              <a:t>    Correct use of tables;</a:t>
            </a:r>
          </a:p>
          <a:p>
            <a:pPr lvl="1"/>
            <a:r>
              <a:rPr lang="en-US" sz="2000" dirty="0"/>
              <a:t>    Marking any change in the language of sections in the text (i.e.; French)</a:t>
            </a:r>
          </a:p>
          <a:p>
            <a:pPr lvl="1"/>
            <a:r>
              <a:rPr lang="en-US" sz="2000" dirty="0"/>
              <a:t>    Appropriate link text</a:t>
            </a:r>
          </a:p>
        </p:txBody>
      </p:sp>
    </p:spTree>
    <p:extLst>
      <p:ext uri="{BB962C8B-B14F-4D97-AF65-F5344CB8AC3E}">
        <p14:creationId xmlns:p14="http://schemas.microsoft.com/office/powerpoint/2010/main" val="2338537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otal Automation"/>
          <p:cNvSpPr>
            <a:spLocks noGrp="1"/>
          </p:cNvSpPr>
          <p:nvPr>
            <p:ph type="title"/>
          </p:nvPr>
        </p:nvSpPr>
        <p:spPr/>
        <p:txBody>
          <a:bodyPr/>
          <a:lstStyle/>
          <a:p>
            <a:r>
              <a:rPr lang="en-US" sz="4400" dirty="0">
                <a:solidFill>
                  <a:schemeClr val="bg1"/>
                </a:solidFill>
              </a:rPr>
              <a:t>Total Automation</a:t>
            </a:r>
          </a:p>
        </p:txBody>
      </p:sp>
      <p:sp>
        <p:nvSpPr>
          <p:cNvPr id="3" name="Content Placeholder 2"/>
          <p:cNvSpPr>
            <a:spLocks noGrp="1"/>
          </p:cNvSpPr>
          <p:nvPr>
            <p:ph idx="1"/>
          </p:nvPr>
        </p:nvSpPr>
        <p:spPr/>
        <p:txBody>
          <a:bodyPr/>
          <a:lstStyle/>
          <a:p>
            <a:pPr marL="0" indent="0">
              <a:buNone/>
            </a:pPr>
            <a:r>
              <a:rPr lang="en-US" dirty="0"/>
              <a:t>There are five issues that can be fully assessed by an automated process, and which are actually better assessed automatically: </a:t>
            </a:r>
          </a:p>
          <a:p>
            <a:pPr marL="0" indent="0">
              <a:buNone/>
            </a:pPr>
            <a:endParaRPr lang="en-US" dirty="0"/>
          </a:p>
          <a:p>
            <a:pPr marL="342900" indent="-342900">
              <a:buFont typeface="+mj-lt"/>
              <a:buAutoNum type="arabicPeriod"/>
            </a:pPr>
            <a:r>
              <a:rPr lang="en-US" dirty="0"/>
              <a:t>Valid code</a:t>
            </a:r>
          </a:p>
          <a:p>
            <a:pPr marL="342900" indent="-342900">
              <a:buFont typeface="+mj-lt"/>
              <a:buAutoNum type="arabicPeriod"/>
            </a:pPr>
            <a:r>
              <a:rPr lang="en-US" dirty="0"/>
              <a:t>Identify the language of a document</a:t>
            </a:r>
          </a:p>
          <a:p>
            <a:pPr marL="342900" indent="-342900">
              <a:buFont typeface="+mj-lt"/>
              <a:buAutoNum type="arabicPeriod"/>
            </a:pPr>
            <a:r>
              <a:rPr lang="en-US" dirty="0"/>
              <a:t>Don't use server-side image maps </a:t>
            </a:r>
          </a:p>
          <a:p>
            <a:pPr marL="342900" indent="-342900">
              <a:buFont typeface="+mj-lt"/>
              <a:buAutoNum type="arabicPeriod"/>
            </a:pPr>
            <a:r>
              <a:rPr lang="en-US" dirty="0"/>
              <a:t>Avoid deprecated HTML elements </a:t>
            </a:r>
          </a:p>
          <a:p>
            <a:pPr marL="342900" indent="-342900">
              <a:buFont typeface="+mj-lt"/>
              <a:buAutoNum type="arabicPeriod"/>
            </a:pPr>
            <a:r>
              <a:rPr lang="en-US" dirty="0"/>
              <a:t>Associate labels with their controls in the code</a:t>
            </a:r>
          </a:p>
          <a:p>
            <a:pPr marL="0" indent="0">
              <a:buNone/>
            </a:pPr>
            <a:endParaRPr lang="en-US" dirty="0"/>
          </a:p>
          <a:p>
            <a:pPr marL="0" indent="0">
              <a:buNone/>
            </a:pPr>
            <a:r>
              <a:rPr lang="en-US" dirty="0"/>
              <a:t>These items are all code-issues with no need for human interpretation, which is why automated checks are best for these issues. </a:t>
            </a:r>
          </a:p>
          <a:p>
            <a:endParaRPr lang="en-US" dirty="0"/>
          </a:p>
        </p:txBody>
      </p:sp>
    </p:spTree>
    <p:extLst>
      <p:ext uri="{BB962C8B-B14F-4D97-AF65-F5344CB8AC3E}">
        <p14:creationId xmlns:p14="http://schemas.microsoft.com/office/powerpoint/2010/main" val="3647288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artial Automation"/>
          <p:cNvSpPr>
            <a:spLocks noGrp="1"/>
          </p:cNvSpPr>
          <p:nvPr>
            <p:ph type="title"/>
          </p:nvPr>
        </p:nvSpPr>
        <p:spPr/>
        <p:txBody>
          <a:bodyPr/>
          <a:lstStyle/>
          <a:p>
            <a:r>
              <a:rPr lang="en-US" sz="4400" dirty="0">
                <a:solidFill>
                  <a:schemeClr val="bg1"/>
                </a:solidFill>
              </a:rPr>
              <a:t>Partial Automation</a:t>
            </a:r>
          </a:p>
        </p:txBody>
      </p:sp>
      <p:sp>
        <p:nvSpPr>
          <p:cNvPr id="3" name="Content Placeholder 2"/>
          <p:cNvSpPr>
            <a:spLocks noGrp="1"/>
          </p:cNvSpPr>
          <p:nvPr>
            <p:ph idx="1"/>
          </p:nvPr>
        </p:nvSpPr>
        <p:spPr/>
        <p:txBody>
          <a:bodyPr/>
          <a:lstStyle/>
          <a:p>
            <a:pPr marL="0" indent="0">
              <a:buNone/>
            </a:pPr>
            <a:r>
              <a:rPr lang="en-US" dirty="0"/>
              <a:t>Another 8 issues can be partially assessed by automated tools: </a:t>
            </a:r>
          </a:p>
          <a:p>
            <a:pPr marL="342900" indent="-342900">
              <a:buFont typeface="+mj-lt"/>
              <a:buAutoNum type="arabicPeriod"/>
            </a:pPr>
            <a:r>
              <a:rPr lang="en-US" sz="1450" dirty="0"/>
              <a:t>Alternative text - can check for existence, not for suitability</a:t>
            </a:r>
          </a:p>
          <a:p>
            <a:pPr marL="342900" indent="-342900">
              <a:buFont typeface="+mj-lt"/>
              <a:buAutoNum type="arabicPeriod"/>
            </a:pPr>
            <a:r>
              <a:rPr lang="en-US" sz="1450" dirty="0"/>
              <a:t>Use relative units - can check for the existence of non-relative units, but not whether they make a difference to display</a:t>
            </a:r>
          </a:p>
          <a:p>
            <a:pPr marL="342900" indent="-342900">
              <a:buFont typeface="+mj-lt"/>
              <a:buAutoNum type="arabicPeriod"/>
            </a:pPr>
            <a:r>
              <a:rPr lang="en-US" sz="1450" dirty="0"/>
              <a:t>Ensure pages work without scripts - can check for scripts, but not whether the page works for a user</a:t>
            </a:r>
          </a:p>
          <a:p>
            <a:pPr marL="342900" indent="-342900">
              <a:buFont typeface="+mj-lt"/>
              <a:buAutoNum type="arabicPeriod"/>
            </a:pPr>
            <a:r>
              <a:rPr lang="en-US" sz="1450" dirty="0"/>
              <a:t>Use device independent scripts– can check for mouse or keyboard only scripts, but not whether they actually work for people</a:t>
            </a:r>
          </a:p>
          <a:p>
            <a:pPr marL="342900" indent="-342900">
              <a:buFont typeface="+mj-lt"/>
              <a:buAutoNum type="arabicPeriod"/>
            </a:pPr>
            <a:r>
              <a:rPr lang="en-US" sz="1450" dirty="0"/>
              <a:t>Do not create automatically refreshing/redirecting pages - some can be detected, but there are many possible methods that may escape detection</a:t>
            </a:r>
          </a:p>
          <a:p>
            <a:pPr marL="342900" indent="-342900">
              <a:buFont typeface="+mj-lt"/>
              <a:buAutoNum type="arabicPeriod"/>
            </a:pPr>
            <a:r>
              <a:rPr lang="en-US" sz="1450" dirty="0"/>
              <a:t>Clearly identify the target of each link - can check whether link text is repeated for links to different pages (e.g. 'click here'), or if the same page is linked to by different text. However, many instances found by checkers do not affect people.</a:t>
            </a:r>
          </a:p>
          <a:p>
            <a:pPr marL="342900" indent="-342900">
              <a:buFont typeface="+mj-lt"/>
              <a:buAutoNum type="arabicPeriod"/>
            </a:pPr>
            <a:r>
              <a:rPr lang="en-US" sz="1450" dirty="0"/>
              <a:t>Links</a:t>
            </a:r>
          </a:p>
          <a:p>
            <a:pPr marL="510779" lvl="1" indent="-285750"/>
            <a:r>
              <a:rPr lang="en-US" sz="1400" dirty="0"/>
              <a:t>Links - same page with different link text (e.g. a link in the main navigation is replicated in the content with different text)</a:t>
            </a:r>
          </a:p>
          <a:p>
            <a:pPr marL="510779" lvl="1" indent="-285750"/>
            <a:r>
              <a:rPr lang="en-US" sz="1400" dirty="0"/>
              <a:t>Links not separated (a priority 3 issue where links should have a non-link separator in between)</a:t>
            </a:r>
          </a:p>
          <a:p>
            <a:pPr marL="342900" indent="-342900">
              <a:buFont typeface="+mj-lt"/>
              <a:buAutoNum type="arabicPeriod"/>
            </a:pPr>
            <a:r>
              <a:rPr lang="en-US" sz="1450" dirty="0"/>
              <a:t>Headings not nested correctly (e.g. having a heading level 3 following a level 1)</a:t>
            </a:r>
          </a:p>
        </p:txBody>
      </p:sp>
    </p:spTree>
    <p:extLst>
      <p:ext uri="{BB962C8B-B14F-4D97-AF65-F5344CB8AC3E}">
        <p14:creationId xmlns:p14="http://schemas.microsoft.com/office/powerpoint/2010/main" val="103578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Disabilities Described in WCAG 2.0</a:t>
            </a:r>
          </a:p>
        </p:txBody>
      </p:sp>
      <p:pic>
        <p:nvPicPr>
          <p:cNvPr id="5" name="Picture 4" descr="Snapshot list of disabilties from the Web Accessibility Initiative websit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909" y="1752600"/>
            <a:ext cx="8201891" cy="4918228"/>
          </a:xfrm>
          <a:prstGeom prst="rect">
            <a:avLst/>
          </a:prstGeom>
        </p:spPr>
      </p:pic>
    </p:spTree>
    <p:extLst>
      <p:ext uri="{BB962C8B-B14F-4D97-AF65-F5344CB8AC3E}">
        <p14:creationId xmlns:p14="http://schemas.microsoft.com/office/powerpoint/2010/main" val="3047607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est Early and Test Often"/>
          <p:cNvSpPr>
            <a:spLocks noGrp="1"/>
          </p:cNvSpPr>
          <p:nvPr>
            <p:ph type="title"/>
          </p:nvPr>
        </p:nvSpPr>
        <p:spPr>
          <a:xfrm>
            <a:off x="381000" y="274638"/>
            <a:ext cx="8305800" cy="715962"/>
          </a:xfrm>
        </p:spPr>
        <p:txBody>
          <a:bodyPr/>
          <a:lstStyle/>
          <a:p>
            <a:r>
              <a:rPr lang="en-US" sz="4400" dirty="0">
                <a:solidFill>
                  <a:schemeClr val="bg1"/>
                </a:solidFill>
              </a:rPr>
              <a:t>Test Early and Test Often</a:t>
            </a:r>
            <a:endParaRPr lang="en-US" sz="4050" b="1" dirty="0">
              <a:solidFill>
                <a:schemeClr val="bg1"/>
              </a:solidFill>
            </a:endParaRPr>
          </a:p>
        </p:txBody>
      </p:sp>
      <p:sp>
        <p:nvSpPr>
          <p:cNvPr id="3" name="Content Placeholder 2"/>
          <p:cNvSpPr>
            <a:spLocks noGrp="1"/>
          </p:cNvSpPr>
          <p:nvPr>
            <p:ph idx="1"/>
          </p:nvPr>
        </p:nvSpPr>
        <p:spPr>
          <a:xfrm>
            <a:off x="457201" y="1524001"/>
            <a:ext cx="8480738" cy="4038600"/>
          </a:xfrm>
        </p:spPr>
        <p:txBody>
          <a:bodyPr>
            <a:normAutofit fontScale="92500" lnSpcReduction="20000"/>
          </a:bodyPr>
          <a:lstStyle/>
          <a:p>
            <a:pPr marL="0" indent="0">
              <a:buNone/>
            </a:pPr>
            <a:r>
              <a:rPr lang="en-US" sz="2800" dirty="0"/>
              <a:t>Three (3) rules to automated accessibility testing</a:t>
            </a:r>
          </a:p>
          <a:p>
            <a:pPr marL="514350" indent="-514350">
              <a:buFont typeface="+mj-lt"/>
              <a:buAutoNum type="arabicPeriod"/>
            </a:pPr>
            <a:r>
              <a:rPr lang="en-US" sz="2400" dirty="0"/>
              <a:t>Test early and test often</a:t>
            </a:r>
          </a:p>
          <a:p>
            <a:pPr marL="514350" indent="-514350">
              <a:buFont typeface="+mj-lt"/>
              <a:buAutoNum type="arabicPeriod"/>
            </a:pPr>
            <a:r>
              <a:rPr lang="en-US" sz="2400" dirty="0"/>
              <a:t>Don't return false positives </a:t>
            </a:r>
          </a:p>
          <a:p>
            <a:pPr marL="1021557" lvl="2" indent="-571500">
              <a:buFont typeface="+mj-lt"/>
              <a:buAutoNum type="romanLcPeriod"/>
            </a:pPr>
            <a:r>
              <a:rPr lang="en-US" sz="2400" dirty="0"/>
              <a:t>Always test the DOM</a:t>
            </a:r>
          </a:p>
          <a:p>
            <a:pPr marL="1021557" lvl="2" indent="-571500">
              <a:buFont typeface="+mj-lt"/>
              <a:buAutoNum type="romanLcPeriod"/>
            </a:pPr>
            <a:r>
              <a:rPr lang="en-US" sz="2400" dirty="0"/>
              <a:t>Automation needs to be a time saver</a:t>
            </a:r>
          </a:p>
          <a:p>
            <a:pPr marL="1021557" lvl="2" indent="-571500">
              <a:buFont typeface="+mj-lt"/>
              <a:buAutoNum type="romanLcPeriod"/>
            </a:pPr>
            <a:r>
              <a:rPr lang="en-US" sz="2400" dirty="0"/>
              <a:t>It should detect the problems that you can fix without the need for further investigation</a:t>
            </a:r>
          </a:p>
          <a:p>
            <a:pPr marL="1021557" lvl="2" indent="-571500">
              <a:buFont typeface="+mj-lt"/>
              <a:buAutoNum type="romanLcPeriod"/>
            </a:pPr>
            <a:r>
              <a:rPr lang="en-US" sz="2400" dirty="0"/>
              <a:t>Most accessibility testing tools return a mix of issues that are clearly errors and others that require human verification </a:t>
            </a:r>
            <a:endParaRPr lang="en-US" sz="2800" dirty="0"/>
          </a:p>
          <a:p>
            <a:pPr marL="0" indent="0">
              <a:buNone/>
            </a:pPr>
            <a:endParaRPr lang="en-US" sz="2900" dirty="0"/>
          </a:p>
          <a:p>
            <a:pPr marL="0" indent="0">
              <a:buNone/>
            </a:pPr>
            <a:r>
              <a:rPr lang="en-US" sz="2000" b="1" i="1" dirty="0">
                <a:solidFill>
                  <a:schemeClr val="tx1">
                    <a:lumMod val="85000"/>
                    <a:lumOff val="15000"/>
                  </a:schemeClr>
                </a:solidFill>
                <a:latin typeface="Calibri Light" panose="020F0302020204030204" pitchFamily="34" charset="0"/>
              </a:rPr>
              <a:t>Note: </a:t>
            </a:r>
            <a:r>
              <a:rPr lang="en-US" sz="2000" dirty="0">
                <a:solidFill>
                  <a:schemeClr val="tx1">
                    <a:lumMod val="85000"/>
                    <a:lumOff val="15000"/>
                  </a:schemeClr>
                </a:solidFill>
                <a:latin typeface="Calibri Light" panose="020F0302020204030204" pitchFamily="34" charset="0"/>
              </a:rPr>
              <a:t>A false positive is any result which either presents a problem which isn't actually an accessibility error or a result that presents a potential problem.</a:t>
            </a:r>
            <a:r>
              <a:rPr lang="en-US" sz="2900" dirty="0">
                <a:latin typeface="Calibri Light" panose="020F0302020204030204" pitchFamily="34" charset="0"/>
              </a:rPr>
              <a:t> </a:t>
            </a:r>
          </a:p>
        </p:txBody>
      </p:sp>
    </p:spTree>
    <p:extLst>
      <p:ext uri="{BB962C8B-B14F-4D97-AF65-F5344CB8AC3E}">
        <p14:creationId xmlns:p14="http://schemas.microsoft.com/office/powerpoint/2010/main" val="4141998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he Value of Automated Testing"/>
          <p:cNvSpPr>
            <a:spLocks noGrp="1"/>
          </p:cNvSpPr>
          <p:nvPr>
            <p:ph type="title"/>
          </p:nvPr>
        </p:nvSpPr>
        <p:spPr/>
        <p:txBody>
          <a:bodyPr/>
          <a:lstStyle/>
          <a:p>
            <a:r>
              <a:rPr lang="en-US" sz="4400" dirty="0">
                <a:solidFill>
                  <a:schemeClr val="bg1"/>
                </a:solidFill>
              </a:rPr>
              <a:t>The Value of Automated Testing</a:t>
            </a:r>
          </a:p>
        </p:txBody>
      </p:sp>
      <p:sp>
        <p:nvSpPr>
          <p:cNvPr id="7" name="TextBox 6"/>
          <p:cNvSpPr txBox="1"/>
          <p:nvPr/>
        </p:nvSpPr>
        <p:spPr>
          <a:xfrm>
            <a:off x="533400" y="1741279"/>
            <a:ext cx="8153400" cy="907941"/>
          </a:xfrm>
          <a:prstGeom prst="rect">
            <a:avLst/>
          </a:prstGeom>
          <a:noFill/>
        </p:spPr>
        <p:txBody>
          <a:bodyPr wrap="square" rtlCol="0">
            <a:spAutoFit/>
          </a:bodyPr>
          <a:lstStyle/>
          <a:p>
            <a:r>
              <a:rPr lang="en-US" sz="1700" dirty="0">
                <a:latin typeface="+mn-lt"/>
              </a:rPr>
              <a:t>The ability to automate something is limited by our mental capacity to perform that task.</a:t>
            </a:r>
          </a:p>
          <a:p>
            <a:r>
              <a:rPr lang="en-US" sz="1700" dirty="0">
                <a:latin typeface="+mn-lt"/>
              </a:rPr>
              <a:t>We can only automate the things we understand, that are simple enough and repeatable enough.</a:t>
            </a:r>
          </a:p>
        </p:txBody>
      </p:sp>
      <p:graphicFrame>
        <p:nvGraphicFramePr>
          <p:cNvPr id="5" name="Content Placeholder 4" descr="Automated testing versus manual testing"/>
          <p:cNvGraphicFramePr>
            <a:graphicFrameLocks noGrp="1"/>
          </p:cNvGraphicFramePr>
          <p:nvPr>
            <p:ph idx="1"/>
            <p:extLst>
              <p:ext uri="{D42A27DB-BD31-4B8C-83A1-F6EECF244321}">
                <p14:modId xmlns:p14="http://schemas.microsoft.com/office/powerpoint/2010/main" val="623651334"/>
              </p:ext>
            </p:extLst>
          </p:nvPr>
        </p:nvGraphicFramePr>
        <p:xfrm>
          <a:off x="457200" y="2875280"/>
          <a:ext cx="8229600" cy="2382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854466546"/>
                    </a:ext>
                  </a:extLst>
                </a:gridCol>
                <a:gridCol w="4114800">
                  <a:extLst>
                    <a:ext uri="{9D8B030D-6E8A-4147-A177-3AD203B41FA5}">
                      <a16:colId xmlns:a16="http://schemas.microsoft.com/office/drawing/2014/main" val="4204690484"/>
                    </a:ext>
                  </a:extLst>
                </a:gridCol>
              </a:tblGrid>
              <a:tr h="370840">
                <a:tc>
                  <a:txBody>
                    <a:bodyPr/>
                    <a:lstStyle/>
                    <a:p>
                      <a:pPr algn="ctr"/>
                      <a:r>
                        <a:rPr lang="en-US" sz="1600" dirty="0"/>
                        <a:t>Automated tests </a:t>
                      </a:r>
                    </a:p>
                  </a:txBody>
                  <a:tcPr/>
                </a:tc>
                <a:tc>
                  <a:txBody>
                    <a:bodyPr/>
                    <a:lstStyle/>
                    <a:p>
                      <a:pPr algn="ctr"/>
                      <a:r>
                        <a:rPr lang="en-US" sz="1600" dirty="0"/>
                        <a:t>Manual tests</a:t>
                      </a:r>
                      <a:endParaRPr lang="en-US" sz="1600" dirty="0">
                        <a:solidFill>
                          <a:schemeClr val="bg1"/>
                        </a:solidFill>
                      </a:endParaRPr>
                    </a:p>
                  </a:txBody>
                  <a:tcPr/>
                </a:tc>
                <a:extLst>
                  <a:ext uri="{0D108BD9-81ED-4DB2-BD59-A6C34878D82A}">
                    <a16:rowId xmlns:a16="http://schemas.microsoft.com/office/drawing/2014/main" val="228000189"/>
                  </a:ext>
                </a:extLst>
              </a:tr>
              <a:tr h="370840">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sz="1200" dirty="0"/>
                        <a:t>Automated tests are repeatable and consistent</a:t>
                      </a:r>
                    </a:p>
                  </a:txBody>
                  <a:tcPr/>
                </a:tc>
                <a:tc>
                  <a:txBody>
                    <a:bodyPr/>
                    <a:lstStyle/>
                    <a:p>
                      <a:r>
                        <a:rPr lang="en-US" sz="1200" dirty="0"/>
                        <a:t>Manual tests can be unpredictable </a:t>
                      </a:r>
                    </a:p>
                    <a:p>
                      <a:pPr marL="171450" indent="-171450">
                        <a:buFont typeface="Arial" panose="020B0604020202020204" pitchFamily="34" charset="0"/>
                        <a:buChar char="•"/>
                      </a:pPr>
                      <a:r>
                        <a:rPr lang="en-US" sz="1200" dirty="0"/>
                        <a:t>different testers may produce different results</a:t>
                      </a:r>
                    </a:p>
                    <a:p>
                      <a:pPr marL="171450" indent="-171450">
                        <a:buFont typeface="Arial" panose="020B0604020202020204" pitchFamily="34" charset="0"/>
                        <a:buChar char="•"/>
                      </a:pPr>
                      <a:r>
                        <a:rPr lang="en-US" sz="1200" dirty="0"/>
                        <a:t>testers may use workarounds to avoid some bugs</a:t>
                      </a:r>
                    </a:p>
                  </a:txBody>
                  <a:tcPr/>
                </a:tc>
                <a:extLst>
                  <a:ext uri="{0D108BD9-81ED-4DB2-BD59-A6C34878D82A}">
                    <a16:rowId xmlns:a16="http://schemas.microsoft.com/office/drawing/2014/main" val="2642588569"/>
                  </a:ext>
                </a:extLst>
              </a:tr>
              <a:tr h="370840">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sz="1200" dirty="0"/>
                        <a:t>Automated tests and testing platforms can be easily scaled as the code base grows</a:t>
                      </a:r>
                    </a:p>
                  </a:txBody>
                  <a:tcPr/>
                </a:tc>
                <a:tc>
                  <a:txBody>
                    <a:bodyPr/>
                    <a:lstStyle/>
                    <a:p>
                      <a:r>
                        <a:rPr lang="en-US" sz="1200" dirty="0"/>
                        <a:t>Manual testing isn’t scalable - employing more people is the only option</a:t>
                      </a:r>
                    </a:p>
                  </a:txBody>
                  <a:tcPr/>
                </a:tc>
                <a:extLst>
                  <a:ext uri="{0D108BD9-81ED-4DB2-BD59-A6C34878D82A}">
                    <a16:rowId xmlns:a16="http://schemas.microsoft.com/office/drawing/2014/main" val="1887552388"/>
                  </a:ext>
                </a:extLst>
              </a:tr>
              <a:tr h="370840">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sz="1200" dirty="0"/>
                        <a:t>Automated tests can be executed concurrently against many environments</a:t>
                      </a:r>
                    </a:p>
                  </a:txBody>
                  <a:tcPr/>
                </a:tc>
                <a:tc>
                  <a:txBody>
                    <a:bodyPr/>
                    <a:lstStyle/>
                    <a:p>
                      <a:r>
                        <a:rPr lang="en-US" sz="1200" dirty="0"/>
                        <a:t>An individual tester can only (sensibly) test one environment at a time</a:t>
                      </a:r>
                    </a:p>
                  </a:txBody>
                  <a:tcPr/>
                </a:tc>
                <a:extLst>
                  <a:ext uri="{0D108BD9-81ED-4DB2-BD59-A6C34878D82A}">
                    <a16:rowId xmlns:a16="http://schemas.microsoft.com/office/drawing/2014/main" val="3421704676"/>
                  </a:ext>
                </a:extLst>
              </a:tr>
              <a:tr h="370840">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sz="1200" dirty="0"/>
                        <a:t>Automated tests can provide rapid feedback on system/code changes</a:t>
                      </a:r>
                    </a:p>
                  </a:txBody>
                  <a:tcPr/>
                </a:tc>
                <a:tc>
                  <a:txBody>
                    <a:bodyPr/>
                    <a:lstStyle/>
                    <a:p>
                      <a:r>
                        <a:rPr lang="en-US" sz="1200" dirty="0"/>
                        <a:t>Manual tests are slow - feedback might take days, weeks or months</a:t>
                      </a:r>
                    </a:p>
                  </a:txBody>
                  <a:tcPr/>
                </a:tc>
                <a:extLst>
                  <a:ext uri="{0D108BD9-81ED-4DB2-BD59-A6C34878D82A}">
                    <a16:rowId xmlns:a16="http://schemas.microsoft.com/office/drawing/2014/main" val="2364111593"/>
                  </a:ext>
                </a:extLst>
              </a:tr>
            </a:tbl>
          </a:graphicData>
        </a:graphic>
      </p:graphicFrame>
      <p:sp>
        <p:nvSpPr>
          <p:cNvPr id="8" name="TextBox 7"/>
          <p:cNvSpPr txBox="1"/>
          <p:nvPr/>
        </p:nvSpPr>
        <p:spPr>
          <a:xfrm>
            <a:off x="685800" y="5801380"/>
            <a:ext cx="8153400" cy="307777"/>
          </a:xfrm>
          <a:prstGeom prst="rect">
            <a:avLst/>
          </a:prstGeom>
          <a:noFill/>
        </p:spPr>
        <p:txBody>
          <a:bodyPr wrap="square" rtlCol="0">
            <a:spAutoFit/>
          </a:bodyPr>
          <a:lstStyle/>
          <a:p>
            <a:r>
              <a:rPr lang="en-US" dirty="0"/>
              <a:t>Some things can’t be automated or doesn’t need automation.</a:t>
            </a:r>
          </a:p>
        </p:txBody>
      </p:sp>
    </p:spTree>
    <p:extLst>
      <p:ext uri="{BB962C8B-B14F-4D97-AF65-F5344CB8AC3E}">
        <p14:creationId xmlns:p14="http://schemas.microsoft.com/office/powerpoint/2010/main" val="1998726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he Value of Automated Testing"/>
          <p:cNvSpPr>
            <a:spLocks noGrp="1"/>
          </p:cNvSpPr>
          <p:nvPr>
            <p:ph type="title"/>
          </p:nvPr>
        </p:nvSpPr>
        <p:spPr>
          <a:xfrm>
            <a:off x="685800" y="0"/>
            <a:ext cx="7162800" cy="639762"/>
          </a:xfrm>
        </p:spPr>
        <p:txBody>
          <a:bodyPr/>
          <a:lstStyle/>
          <a:p>
            <a:r>
              <a:rPr lang="en-US" sz="4400" dirty="0">
                <a:solidFill>
                  <a:schemeClr val="bg1"/>
                </a:solidFill>
              </a:rPr>
              <a:t>WCAG Conformance Chart</a:t>
            </a:r>
          </a:p>
        </p:txBody>
      </p:sp>
      <p:pic>
        <p:nvPicPr>
          <p:cNvPr id="9" name="WCAG COnformance Chart" descr="WCAG 2.0 Conformance Chart displaying 4-Principles, 12-Gudielines and Level A, AA and AAA Success Criteria"/>
          <p:cNvPicPr>
            <a:picLocks noChangeAspect="1"/>
          </p:cNvPicPr>
          <p:nvPr/>
        </p:nvPicPr>
        <p:blipFill>
          <a:blip r:embed="rId3"/>
          <a:stretch>
            <a:fillRect/>
          </a:stretch>
        </p:blipFill>
        <p:spPr>
          <a:xfrm>
            <a:off x="2743200" y="914400"/>
            <a:ext cx="3581399" cy="5949169"/>
          </a:xfrm>
          <a:prstGeom prst="rect">
            <a:avLst/>
          </a:prstGeom>
        </p:spPr>
      </p:pic>
    </p:spTree>
    <p:extLst>
      <p:ext uri="{BB962C8B-B14F-4D97-AF65-F5344CB8AC3E}">
        <p14:creationId xmlns:p14="http://schemas.microsoft.com/office/powerpoint/2010/main" val="220051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dditional Resources"/>
          <p:cNvSpPr>
            <a:spLocks noGrp="1"/>
          </p:cNvSpPr>
          <p:nvPr>
            <p:ph type="title"/>
          </p:nvPr>
        </p:nvSpPr>
        <p:spPr>
          <a:xfrm>
            <a:off x="381000" y="274638"/>
            <a:ext cx="8305800" cy="715962"/>
          </a:xfrm>
        </p:spPr>
        <p:txBody>
          <a:bodyPr/>
          <a:lstStyle/>
          <a:p>
            <a:r>
              <a:rPr lang="en-US" sz="4050" b="1" dirty="0">
                <a:solidFill>
                  <a:schemeClr val="bg1"/>
                </a:solidFill>
              </a:rPr>
              <a:t>Resources</a:t>
            </a:r>
          </a:p>
        </p:txBody>
      </p:sp>
      <p:sp>
        <p:nvSpPr>
          <p:cNvPr id="3" name="Content Placeholder 2"/>
          <p:cNvSpPr>
            <a:spLocks noGrp="1"/>
          </p:cNvSpPr>
          <p:nvPr>
            <p:ph idx="1"/>
          </p:nvPr>
        </p:nvSpPr>
        <p:spPr>
          <a:xfrm>
            <a:off x="381000" y="1371600"/>
            <a:ext cx="8610599" cy="5334000"/>
          </a:xfrm>
        </p:spPr>
        <p:txBody>
          <a:bodyPr>
            <a:noAutofit/>
          </a:bodyPr>
          <a:lstStyle/>
          <a:p>
            <a:pPr lvl="1"/>
            <a:r>
              <a:rPr lang="en-US" sz="2400" dirty="0">
                <a:hlinkClick r:id="rId2"/>
              </a:rPr>
              <a:t>Evaluating with users with disabilities</a:t>
            </a:r>
            <a:br>
              <a:rPr lang="en-US" sz="1800" dirty="0"/>
            </a:br>
            <a:endParaRPr lang="en-US" sz="1800" dirty="0"/>
          </a:p>
          <a:p>
            <a:pPr lvl="1"/>
            <a:r>
              <a:rPr lang="en-US" sz="1800" dirty="0"/>
              <a:t> </a:t>
            </a:r>
            <a:r>
              <a:rPr lang="en-US" sz="2400" dirty="0">
                <a:hlinkClick r:id="rId3"/>
              </a:rPr>
              <a:t>Involving users early in web projects ensures better and easier accessibility</a:t>
            </a:r>
            <a:br>
              <a:rPr lang="en-US" sz="2400" dirty="0"/>
            </a:br>
            <a:endParaRPr lang="en-US" sz="1800" dirty="0"/>
          </a:p>
          <a:p>
            <a:pPr lvl="1"/>
            <a:r>
              <a:rPr lang="en-US" sz="2400" dirty="0">
                <a:hlinkClick r:id="rId4"/>
              </a:rPr>
              <a:t>Involving users with disabilities and having accessibility specialists evaluate</a:t>
            </a:r>
            <a:br>
              <a:rPr lang="en-US" sz="2400" dirty="0"/>
            </a:br>
            <a:endParaRPr lang="en-US" sz="1800" dirty="0"/>
          </a:p>
          <a:p>
            <a:pPr lvl="1"/>
            <a:r>
              <a:rPr lang="en-US" sz="2400" dirty="0">
                <a:hlinkClick r:id="rId5"/>
              </a:rPr>
              <a:t>Role of Web Designer</a:t>
            </a:r>
            <a:br>
              <a:rPr lang="en-US" sz="2400" dirty="0"/>
            </a:br>
            <a:endParaRPr lang="en-US" sz="1800" dirty="0"/>
          </a:p>
          <a:p>
            <a:pPr lvl="1"/>
            <a:r>
              <a:rPr lang="en-US" sz="2400" dirty="0">
                <a:hlinkClick r:id="rId6"/>
              </a:rPr>
              <a:t>Diversity of web users</a:t>
            </a:r>
            <a:r>
              <a:rPr lang="en-US" sz="2400" dirty="0"/>
              <a:t> </a:t>
            </a:r>
            <a:br>
              <a:rPr lang="en-US" sz="2400" dirty="0"/>
            </a:br>
            <a:endParaRPr lang="en-US" sz="1800" dirty="0"/>
          </a:p>
          <a:p>
            <a:pPr lvl="1"/>
            <a:r>
              <a:rPr lang="en-US" sz="2400" dirty="0">
                <a:hlinkClick r:id="rId7"/>
              </a:rPr>
              <a:t>Web Accessibility Initiative Interest Group</a:t>
            </a:r>
            <a:r>
              <a:rPr lang="en-US" sz="2400" dirty="0"/>
              <a:t> </a:t>
            </a:r>
            <a:endParaRPr lang="en-US" sz="1800" dirty="0"/>
          </a:p>
        </p:txBody>
      </p:sp>
    </p:spTree>
    <p:extLst>
      <p:ext uri="{BB962C8B-B14F-4D97-AF65-F5344CB8AC3E}">
        <p14:creationId xmlns:p14="http://schemas.microsoft.com/office/powerpoint/2010/main" val="2175110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50" b="1" dirty="0">
                <a:solidFill>
                  <a:schemeClr val="bg1"/>
                </a:solidFill>
              </a:rPr>
              <a:t>Questions???</a:t>
            </a:r>
          </a:p>
        </p:txBody>
      </p:sp>
      <p:sp>
        <p:nvSpPr>
          <p:cNvPr id="3" name="Content Placeholder 2"/>
          <p:cNvSpPr>
            <a:spLocks noGrp="1"/>
          </p:cNvSpPr>
          <p:nvPr>
            <p:ph idx="1"/>
          </p:nvPr>
        </p:nvSpPr>
        <p:spPr>
          <a:xfrm>
            <a:off x="553791" y="1417638"/>
            <a:ext cx="8384147" cy="5111951"/>
          </a:xfrm>
        </p:spPr>
        <p:txBody>
          <a:bodyPr>
            <a:normAutofit/>
          </a:bodyPr>
          <a:lstStyle/>
          <a:p>
            <a:endParaRPr lang="en-US" sz="2850" b="1" dirty="0"/>
          </a:p>
          <a:p>
            <a:r>
              <a:rPr lang="en-US" sz="2850" b="1" dirty="0"/>
              <a:t>1) Type questions in Chat</a:t>
            </a:r>
          </a:p>
          <a:p>
            <a:pPr lvl="1">
              <a:buFont typeface="Arial" panose="020B0604020202020204" pitchFamily="34" charset="0"/>
              <a:buChar char="•"/>
            </a:pPr>
            <a:r>
              <a:rPr lang="en-US" sz="2000" b="1" dirty="0"/>
              <a:t>(CTRL or CMD)  M </a:t>
            </a:r>
          </a:p>
          <a:p>
            <a:pPr lvl="2">
              <a:buFont typeface="Arial" panose="020B0604020202020204" pitchFamily="34" charset="0"/>
              <a:buChar char="•"/>
            </a:pPr>
            <a:r>
              <a:rPr lang="en-US" sz="1775" b="1" dirty="0"/>
              <a:t>Or using mouse click in the Chat box</a:t>
            </a:r>
          </a:p>
          <a:p>
            <a:pPr lvl="1">
              <a:buFont typeface="Arial" panose="020B0604020202020204" pitchFamily="34" charset="0"/>
              <a:buChar char="•"/>
            </a:pPr>
            <a:r>
              <a:rPr lang="en-US" sz="2000" b="1" dirty="0"/>
              <a:t>Type your message</a:t>
            </a:r>
          </a:p>
          <a:p>
            <a:pPr lvl="1">
              <a:buFont typeface="Arial" panose="020B0604020202020204" pitchFamily="34" charset="0"/>
              <a:buChar char="•"/>
            </a:pPr>
            <a:r>
              <a:rPr lang="en-US" sz="2000" b="1" dirty="0"/>
              <a:t>Press Enter on your keyboard to send message to Main Room</a:t>
            </a:r>
          </a:p>
          <a:p>
            <a:pPr lvl="2"/>
            <a:endParaRPr lang="en-US" sz="2400" b="1" dirty="0"/>
          </a:p>
          <a:p>
            <a:r>
              <a:rPr lang="en-US" sz="2800" b="1" dirty="0"/>
              <a:t>2) Ask Questions via Microphone</a:t>
            </a:r>
          </a:p>
          <a:p>
            <a:pPr lvl="2"/>
            <a:r>
              <a:rPr lang="en-US" sz="2000" b="1" dirty="0"/>
              <a:t>Raise your Hand to be part of the question queue</a:t>
            </a:r>
          </a:p>
          <a:p>
            <a:pPr lvl="3"/>
            <a:r>
              <a:rPr lang="en-US" sz="2000" b="1" dirty="0"/>
              <a:t>Select Hand icon (above participant names)</a:t>
            </a:r>
          </a:p>
          <a:p>
            <a:pPr lvl="3"/>
            <a:r>
              <a:rPr lang="en-US" sz="2000" b="1" dirty="0"/>
              <a:t>We will take questions in order received</a:t>
            </a:r>
          </a:p>
          <a:p>
            <a:pPr lvl="2"/>
            <a:endParaRPr lang="en-US" sz="2400" b="1" dirty="0"/>
          </a:p>
          <a:p>
            <a:pPr marL="0" indent="0">
              <a:buNone/>
            </a:pPr>
            <a:endParaRPr lang="en-US" sz="2800" dirty="0"/>
          </a:p>
        </p:txBody>
      </p:sp>
    </p:spTree>
    <p:extLst>
      <p:ext uri="{BB962C8B-B14F-4D97-AF65-F5344CB8AC3E}">
        <p14:creationId xmlns:p14="http://schemas.microsoft.com/office/powerpoint/2010/main" val="996989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rPr>
              <a:t>WAG - Upcoming Meetings</a:t>
            </a:r>
          </a:p>
        </p:txBody>
      </p:sp>
      <p:sp>
        <p:nvSpPr>
          <p:cNvPr id="3" name="Content Placeholder 2"/>
          <p:cNvSpPr>
            <a:spLocks noGrp="1"/>
          </p:cNvSpPr>
          <p:nvPr>
            <p:ph idx="1"/>
          </p:nvPr>
        </p:nvSpPr>
        <p:spPr>
          <a:xfrm>
            <a:off x="457200" y="1600204"/>
            <a:ext cx="8229600" cy="4946069"/>
          </a:xfrm>
        </p:spPr>
        <p:txBody>
          <a:bodyPr/>
          <a:lstStyle/>
          <a:p>
            <a:pPr marL="0" indent="0" algn="ctr">
              <a:buNone/>
            </a:pPr>
            <a:r>
              <a:rPr lang="en-US" sz="2400" b="1" dirty="0"/>
              <a:t>First Wednesday</a:t>
            </a:r>
          </a:p>
          <a:p>
            <a:pPr marL="0" indent="0" algn="ctr">
              <a:buNone/>
            </a:pPr>
            <a:r>
              <a:rPr lang="en-US" sz="2400" b="1" dirty="0"/>
              <a:t>11:00am – 12:00pm (noon) EDT U.S.A.</a:t>
            </a:r>
          </a:p>
          <a:p>
            <a:endParaRPr lang="en-US" sz="2400" b="1" dirty="0"/>
          </a:p>
          <a:p>
            <a:endParaRPr lang="en-US" sz="2400" b="1" dirty="0"/>
          </a:p>
          <a:p>
            <a:pPr marL="0" indent="0" algn="ctr">
              <a:buNone/>
            </a:pPr>
            <a:r>
              <a:rPr lang="en-US" sz="3600" b="1" dirty="0"/>
              <a:t>Next Meeting</a:t>
            </a:r>
          </a:p>
          <a:p>
            <a:pPr marL="0" indent="0" algn="ctr">
              <a:buNone/>
            </a:pPr>
            <a:r>
              <a:rPr lang="en-US" sz="3600" b="1" i="1" dirty="0"/>
              <a:t>September 7, 2016</a:t>
            </a:r>
          </a:p>
          <a:p>
            <a:pPr marL="0" indent="0" algn="ctr">
              <a:buNone/>
            </a:pPr>
            <a:endParaRPr lang="en-US" sz="2400" b="1" dirty="0"/>
          </a:p>
          <a:p>
            <a:pPr marL="0" indent="0" algn="ctr">
              <a:buNone/>
            </a:pPr>
            <a:endParaRPr lang="en-US" sz="2400" b="1" dirty="0"/>
          </a:p>
          <a:p>
            <a:pPr marL="0" indent="0" algn="ctr">
              <a:buNone/>
            </a:pPr>
            <a:r>
              <a:rPr lang="en-US" sz="2400" b="1" dirty="0"/>
              <a:t>Suggest a topic for future meeting:</a:t>
            </a:r>
          </a:p>
          <a:p>
            <a:pPr marL="0" indent="0" algn="ctr">
              <a:buNone/>
            </a:pPr>
            <a:r>
              <a:rPr lang="en-US" sz="2400" b="1" dirty="0"/>
              <a:t>wag@amac.gatech.edu</a:t>
            </a:r>
          </a:p>
        </p:txBody>
      </p:sp>
    </p:spTree>
    <p:extLst>
      <p:ext uri="{BB962C8B-B14F-4D97-AF65-F5344CB8AC3E}">
        <p14:creationId xmlns:p14="http://schemas.microsoft.com/office/powerpoint/2010/main" val="285385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Auditory</a:t>
            </a:r>
          </a:p>
        </p:txBody>
      </p:sp>
      <p:sp>
        <p:nvSpPr>
          <p:cNvPr id="3" name="Content Placeholder 2"/>
          <p:cNvSpPr>
            <a:spLocks noGrp="1"/>
          </p:cNvSpPr>
          <p:nvPr>
            <p:ph idx="1"/>
          </p:nvPr>
        </p:nvSpPr>
        <p:spPr>
          <a:xfrm>
            <a:off x="457201" y="1524001"/>
            <a:ext cx="8480738" cy="4038600"/>
          </a:xfrm>
        </p:spPr>
        <p:txBody>
          <a:bodyPr>
            <a:normAutofit/>
          </a:bodyPr>
          <a:lstStyle/>
          <a:p>
            <a:r>
              <a:rPr lang="en-US" sz="2850" b="1" dirty="0"/>
              <a:t>Mild or moderate hearing loss in one or both ears</a:t>
            </a:r>
          </a:p>
          <a:p>
            <a:r>
              <a:rPr lang="en-US" sz="2850" b="1" dirty="0"/>
              <a:t>Substantial and uncorrectable impairment of hearing in both ears</a:t>
            </a:r>
          </a:p>
          <a:p>
            <a:r>
              <a:rPr lang="en-US" sz="2850" b="1" dirty="0"/>
              <a:t>Auditory Disabilities – hear sounds but not always speech</a:t>
            </a:r>
          </a:p>
          <a:p>
            <a:r>
              <a:rPr lang="en-US" sz="2850" b="1" dirty="0"/>
              <a:t>Examples: Hard of hearing; Deafness; Deaf-blindness</a:t>
            </a:r>
            <a:endParaRPr lang="en-US" sz="2400" b="1" dirty="0"/>
          </a:p>
          <a:p>
            <a:pPr marL="0" indent="0">
              <a:buNone/>
            </a:pPr>
            <a:endParaRPr lang="en-US" sz="2800" dirty="0"/>
          </a:p>
        </p:txBody>
      </p:sp>
    </p:spTree>
    <p:extLst>
      <p:ext uri="{BB962C8B-B14F-4D97-AF65-F5344CB8AC3E}">
        <p14:creationId xmlns:p14="http://schemas.microsoft.com/office/powerpoint/2010/main" val="357759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Cognitive and Neurological</a:t>
            </a:r>
          </a:p>
        </p:txBody>
      </p:sp>
      <p:sp>
        <p:nvSpPr>
          <p:cNvPr id="3" name="Content Placeholder 2"/>
          <p:cNvSpPr>
            <a:spLocks noGrp="1"/>
          </p:cNvSpPr>
          <p:nvPr>
            <p:ph idx="1"/>
          </p:nvPr>
        </p:nvSpPr>
        <p:spPr>
          <a:xfrm>
            <a:off x="457201" y="1524000"/>
            <a:ext cx="8480738" cy="5005589"/>
          </a:xfrm>
        </p:spPr>
        <p:txBody>
          <a:bodyPr>
            <a:normAutofit/>
          </a:bodyPr>
          <a:lstStyle/>
          <a:p>
            <a:endParaRPr lang="en-US" sz="2850" b="1" dirty="0"/>
          </a:p>
          <a:p>
            <a:r>
              <a:rPr lang="en-US" sz="2850" b="1" dirty="0"/>
              <a:t>Disorders of any part of the nervous system including brain and the peripheral nervous system</a:t>
            </a:r>
          </a:p>
          <a:p>
            <a:r>
              <a:rPr lang="en-US" sz="2850" b="1" dirty="0"/>
              <a:t>This can impact how well people hear, move, see, speak and understand information</a:t>
            </a:r>
          </a:p>
          <a:p>
            <a:r>
              <a:rPr lang="en-US" sz="2850" b="1" dirty="0"/>
              <a:t>Does not necessarily affect the intelligence of a person</a:t>
            </a:r>
          </a:p>
          <a:p>
            <a:r>
              <a:rPr lang="en-US" sz="2850" b="1" dirty="0"/>
              <a:t>Examples: ADHD; ASD; Learning Disabilities; Mental Health Disabilities; Memory Impairments; MS; Seizure Disorders</a:t>
            </a:r>
            <a:endParaRPr lang="en-US" sz="2400" b="1" dirty="0"/>
          </a:p>
          <a:p>
            <a:pPr marL="0" indent="0">
              <a:buNone/>
            </a:pPr>
            <a:endParaRPr lang="en-US" sz="2800" dirty="0"/>
          </a:p>
        </p:txBody>
      </p:sp>
    </p:spTree>
    <p:extLst>
      <p:ext uri="{BB962C8B-B14F-4D97-AF65-F5344CB8AC3E}">
        <p14:creationId xmlns:p14="http://schemas.microsoft.com/office/powerpoint/2010/main" val="407809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Physical</a:t>
            </a:r>
          </a:p>
        </p:txBody>
      </p:sp>
      <p:sp>
        <p:nvSpPr>
          <p:cNvPr id="3" name="Content Placeholder 2"/>
          <p:cNvSpPr>
            <a:spLocks noGrp="1"/>
          </p:cNvSpPr>
          <p:nvPr>
            <p:ph idx="1"/>
          </p:nvPr>
        </p:nvSpPr>
        <p:spPr>
          <a:xfrm>
            <a:off x="457201" y="1524000"/>
            <a:ext cx="8480738" cy="5005589"/>
          </a:xfrm>
        </p:spPr>
        <p:txBody>
          <a:bodyPr>
            <a:normAutofit/>
          </a:bodyPr>
          <a:lstStyle/>
          <a:p>
            <a:endParaRPr lang="en-US" sz="2850" b="1" dirty="0"/>
          </a:p>
          <a:p>
            <a:r>
              <a:rPr lang="en-US" sz="2850" b="1" dirty="0"/>
              <a:t>Involves weakness, limitations of muscular control and sensation, joint problems, pain that impedes movement, or missing limbs</a:t>
            </a:r>
          </a:p>
          <a:p>
            <a:r>
              <a:rPr lang="en-US" sz="2850" b="1" dirty="0"/>
              <a:t>Examples: Amputation; Arthritis; Fibromyalgia; Rheumatism; Reduced Dexterity, Muscular Dystrophy; Repetitive Stress Injury; Tremors and Spasms; Quadriplegia</a:t>
            </a:r>
            <a:endParaRPr lang="en-US" sz="2800" dirty="0"/>
          </a:p>
        </p:txBody>
      </p:sp>
    </p:spTree>
    <p:extLst>
      <p:ext uri="{BB962C8B-B14F-4D97-AF65-F5344CB8AC3E}">
        <p14:creationId xmlns:p14="http://schemas.microsoft.com/office/powerpoint/2010/main" val="409187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Speech</a:t>
            </a:r>
          </a:p>
        </p:txBody>
      </p:sp>
      <p:sp>
        <p:nvSpPr>
          <p:cNvPr id="3" name="Content Placeholder 2"/>
          <p:cNvSpPr>
            <a:spLocks noGrp="1"/>
          </p:cNvSpPr>
          <p:nvPr>
            <p:ph idx="1"/>
          </p:nvPr>
        </p:nvSpPr>
        <p:spPr>
          <a:xfrm>
            <a:off x="457201" y="1524000"/>
            <a:ext cx="8480738" cy="5005589"/>
          </a:xfrm>
        </p:spPr>
        <p:txBody>
          <a:bodyPr>
            <a:normAutofit/>
          </a:bodyPr>
          <a:lstStyle/>
          <a:p>
            <a:endParaRPr lang="en-US" sz="2850" b="1" dirty="0"/>
          </a:p>
          <a:p>
            <a:r>
              <a:rPr lang="en-US" sz="2850" b="1" dirty="0"/>
              <a:t>Difficulty producing speech that is recognizable by others or by voice recognition software</a:t>
            </a:r>
          </a:p>
          <a:p>
            <a:endParaRPr lang="en-US" sz="2850" b="1" dirty="0"/>
          </a:p>
          <a:p>
            <a:r>
              <a:rPr lang="en-US" sz="2850" b="1" dirty="0"/>
              <a:t>Examples: Apraxia of speech; Cluttering; Dysarthria; Speech Sound Disorder; Stuttering; Muteness</a:t>
            </a:r>
            <a:endParaRPr lang="en-US" sz="2800" dirty="0"/>
          </a:p>
        </p:txBody>
      </p:sp>
    </p:spTree>
    <p:extLst>
      <p:ext uri="{BB962C8B-B14F-4D97-AF65-F5344CB8AC3E}">
        <p14:creationId xmlns:p14="http://schemas.microsoft.com/office/powerpoint/2010/main" val="106780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lstStyle/>
          <a:p>
            <a:r>
              <a:rPr lang="en-US" sz="4050" b="1" dirty="0">
                <a:solidFill>
                  <a:schemeClr val="bg1"/>
                </a:solidFill>
              </a:rPr>
              <a:t>Visual</a:t>
            </a:r>
          </a:p>
        </p:txBody>
      </p:sp>
      <p:sp>
        <p:nvSpPr>
          <p:cNvPr id="3" name="Content Placeholder 2"/>
          <p:cNvSpPr>
            <a:spLocks noGrp="1"/>
          </p:cNvSpPr>
          <p:nvPr>
            <p:ph idx="1"/>
          </p:nvPr>
        </p:nvSpPr>
        <p:spPr>
          <a:xfrm>
            <a:off x="457201" y="1524000"/>
            <a:ext cx="8480738" cy="5005589"/>
          </a:xfrm>
        </p:spPr>
        <p:txBody>
          <a:bodyPr>
            <a:normAutofit/>
          </a:bodyPr>
          <a:lstStyle/>
          <a:p>
            <a:endParaRPr lang="en-US" sz="2850" b="1" dirty="0"/>
          </a:p>
          <a:p>
            <a:r>
              <a:rPr lang="en-US" sz="2850" b="1" dirty="0"/>
              <a:t>Includes mild or moderate visual impairment in one or both eyes, to substantial and uncorrected loss of vision in both eyes</a:t>
            </a:r>
          </a:p>
          <a:p>
            <a:endParaRPr lang="en-US" sz="2850" b="1" dirty="0"/>
          </a:p>
          <a:p>
            <a:r>
              <a:rPr lang="en-US" sz="2850" b="1" dirty="0"/>
              <a:t>Examples: Color Blindness; Low Vision; Blindness; Deaf-blindness</a:t>
            </a:r>
            <a:endParaRPr lang="en-US" sz="2800" dirty="0"/>
          </a:p>
        </p:txBody>
      </p:sp>
    </p:spTree>
    <p:extLst>
      <p:ext uri="{BB962C8B-B14F-4D97-AF65-F5344CB8AC3E}">
        <p14:creationId xmlns:p14="http://schemas.microsoft.com/office/powerpoint/2010/main" val="1315070282"/>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RGC- Social Media and Accessibility - v1.0</Template>
  <TotalTime>4482</TotalTime>
  <Words>2060</Words>
  <Application>Microsoft Office PowerPoint</Application>
  <PresentationFormat>On-screen Show (4:3)</PresentationFormat>
  <Paragraphs>368</Paragraphs>
  <Slides>45</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MS PGothic</vt:lpstr>
      <vt:lpstr>Arial</vt:lpstr>
      <vt:lpstr>Calibri</vt:lpstr>
      <vt:lpstr>Calibri Light</vt:lpstr>
      <vt:lpstr>Helvetica Neue</vt:lpstr>
      <vt:lpstr>4_Office Theme</vt:lpstr>
      <vt:lpstr>1_Office Theme</vt:lpstr>
      <vt:lpstr>2_Office Theme</vt:lpstr>
      <vt:lpstr>Welcome!  Web Accessibility Group (WAG)  at AMAC</vt:lpstr>
      <vt:lpstr>Questions</vt:lpstr>
      <vt:lpstr>Today’s Presenters</vt:lpstr>
      <vt:lpstr>Disabilities Described in WCAG 2.0</vt:lpstr>
      <vt:lpstr>Auditory</vt:lpstr>
      <vt:lpstr>Cognitive and Neurological</vt:lpstr>
      <vt:lpstr>Physical</vt:lpstr>
      <vt:lpstr>Speech</vt:lpstr>
      <vt:lpstr>Visual</vt:lpstr>
      <vt:lpstr>Mobile More Important Than Ever</vt:lpstr>
      <vt:lpstr>More than Just Phones &amp; Tablets</vt:lpstr>
      <vt:lpstr>Where Do I Start???</vt:lpstr>
      <vt:lpstr>Step Away from the Mouse!</vt:lpstr>
      <vt:lpstr>AT: Limitless Options, Limited Time</vt:lpstr>
      <vt:lpstr>Screen Readers: Why All the Fuss?</vt:lpstr>
      <vt:lpstr>NVDA: Pros and Cons</vt:lpstr>
      <vt:lpstr>Changing NVDA Synthesizer</vt:lpstr>
      <vt:lpstr>JAWS: Pros and Cons</vt:lpstr>
      <vt:lpstr>Essential NVDA Shortcuts</vt:lpstr>
      <vt:lpstr>Essential JAWS Shortcuts</vt:lpstr>
      <vt:lpstr>VoiceOver Shortcuts</vt:lpstr>
      <vt:lpstr>Browsing Common Browsers</vt:lpstr>
      <vt:lpstr>Smartphone and Tablet Testing</vt:lpstr>
      <vt:lpstr>Gestures for iOS and Android</vt:lpstr>
      <vt:lpstr>Testing with Peripheral Devices</vt:lpstr>
      <vt:lpstr>Additional Resources</vt:lpstr>
      <vt:lpstr>Our Presenters</vt:lpstr>
      <vt:lpstr>Best Testing Tool</vt:lpstr>
      <vt:lpstr>Effective Evaluations </vt:lpstr>
      <vt:lpstr>Accessibility Testing Methods</vt:lpstr>
      <vt:lpstr>Effective User Evaluations </vt:lpstr>
      <vt:lpstr>Training</vt:lpstr>
      <vt:lpstr>Accessibility Testing</vt:lpstr>
      <vt:lpstr>Design Checkpoints</vt:lpstr>
      <vt:lpstr>Template Creation Checkpoints</vt:lpstr>
      <vt:lpstr>Template Integrated Checkpoints</vt:lpstr>
      <vt:lpstr>Template Integrated Checkpoints (cont.)</vt:lpstr>
      <vt:lpstr>Total Automation</vt:lpstr>
      <vt:lpstr>Partial Automation</vt:lpstr>
      <vt:lpstr>Test Early and Test Often</vt:lpstr>
      <vt:lpstr>The Value of Automated Testing</vt:lpstr>
      <vt:lpstr>WCAG Conformance Chart</vt:lpstr>
      <vt:lpstr>Resources</vt:lpstr>
      <vt:lpstr>Questions???</vt:lpstr>
      <vt:lpstr>WAG - Upcoming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Ruh</dc:creator>
  <cp:lastModifiedBy>Rempel, Johan</cp:lastModifiedBy>
  <cp:revision>132</cp:revision>
  <dcterms:created xsi:type="dcterms:W3CDTF">2015-11-12T20:40:14Z</dcterms:created>
  <dcterms:modified xsi:type="dcterms:W3CDTF">2016-07-06T18:04:08Z</dcterms:modified>
</cp:coreProperties>
</file>